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0" r:id="rId4"/>
    <p:sldId id="260" r:id="rId5"/>
    <p:sldId id="261" r:id="rId6"/>
    <p:sldId id="262" r:id="rId7"/>
    <p:sldId id="271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a pt" initials="ap" lastIdx="2" clrIdx="0">
    <p:extLst>
      <p:ext uri="{19B8F6BF-5375-455C-9EA6-DF929625EA0E}">
        <p15:presenceInfo xmlns:p15="http://schemas.microsoft.com/office/powerpoint/2012/main" userId="f3675faebca2e1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354D-9BD4-488E-9D08-A1F8D5993A7D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399CD-FA70-4799-A729-0E197A2E6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10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99CD-FA70-4799-A729-0E197A2E660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3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9913-78B0-A3DD-0CA1-31698735E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3282E-FBAD-A74F-C002-7BD3A3D38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83C61-B11D-D0ED-261C-544C9645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4431C-774B-B484-6829-85027564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2CE9-C851-6F4B-6220-DB2D4E93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45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EE48-6F22-D0CF-8B7B-DBB0401D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EE887-55BB-C1E4-1065-51FA85671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EEBE-933A-B19D-6C71-29F2E940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2DC3-6269-DF0A-FB86-88578078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E3B31-3F4D-7C53-969E-0DB34AD5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5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24DF5-B558-945F-7509-2C1F440EB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97478-A3F0-7041-E489-DA24EA21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CD94A-9F44-CAEF-B1C3-DEAC2E4A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C0A98-E3B3-BE1B-F074-1F62A48F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CA5FE-C9CC-5970-B76F-8344846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64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12B7-0019-FD47-713D-9B3D48E0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6893-9C57-1F28-D252-29C7BC68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0659A-1A24-3E1B-B2A1-067FB19B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2B577-0C82-8B89-382F-329DF243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77F0D-1AAF-B490-DE0A-17E0598D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5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38B5-268E-250E-A9D2-25521D9E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F0FF0-CBD3-B485-47E1-C0FFBECBC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BC3D2-125A-887E-6E6F-8BC04D85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F6B8-BCFA-1DD2-0547-9EDFC662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87AF9-1BFA-6294-819B-579379B9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3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EC38-E7FF-633A-3A56-EAF6C34D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B4A0-AF72-562E-E60E-1151BB40C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F6ADE-2DAD-6AB8-F186-EAF342628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FBE38-46E1-79A6-6DD0-B917338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49CF9-4DA3-6436-4007-69844822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F557E-8474-D1B4-2C09-1CE1133A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10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062D-86F7-F868-F7C8-028D14B0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4665-15D7-FBF5-23A9-3ABCA7FE2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20895-417B-2BDA-C2A0-D81E50836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489A1-3F40-E38D-FBD6-B53DA2CDA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95A49-9D9D-2674-0A85-42E305D37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C16D4-8BBD-B3AA-7311-3DBB0BA3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7010F4-D95F-3DED-6CF5-9BBD6634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43E46-5C73-5816-4929-B9AD6658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42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8C32-8A0F-7978-3265-8858C3C1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D3143-EDBB-FEF1-BAEE-D134E5C7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8025E-0F7C-AC83-BFE9-86D6DCCF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EBC3A-C95A-A180-3996-0F30287F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5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ACD8B-92ED-4B0F-6572-2C1AFFA1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F61B9-E23F-EF3B-2479-FD178E0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2D2F-32CD-220A-A4F0-A9480DDA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37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3B87-5D69-5A1F-38F8-395D637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9C09-2836-7540-32C2-AD05914D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6AB9E-F655-82EF-E9C7-7962B0A00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E11D8-C53C-0325-2842-3CAB54E65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3E983-C429-56C5-21B1-7B0DBC63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1D1C0-D919-E796-5F9F-D698D00F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8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E15D-7E41-6B9C-1FCC-08C3E9FC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3126A-BFB2-C9AE-C525-C217DD8D6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36277-803E-EC0A-78DD-931819C1A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138C2-53EE-4478-9FA5-3EA4339D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8E258-C372-5F7D-0529-7ECA18A9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893FA-8B66-D51F-2B3D-6EB3ED2B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02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7F401-59AC-F681-D359-DD717453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92E2-EFEB-AC8A-E11F-09455194C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53759-154F-B6B2-56E5-C06916CFB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C786-0192-452D-8EC7-075CC4C6945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AE395-8E8E-962E-B575-EAB7C87E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827B9-526F-9A0B-A101-50086718D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6566-8C98-44D0-BB54-A43A53D3E1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7030A0"/>
            </a:gs>
            <a:gs pos="83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31913-D6B8-8C2D-733B-E6DA1204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67199"/>
            <a:ext cx="7829550" cy="2419351"/>
          </a:xfrm>
        </p:spPr>
        <p:txBody>
          <a:bodyPr>
            <a:no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AI Travel   Concierge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7267D-F6B3-4986-28AD-2AA70CB8B2E3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DDF9913-AA4A-7C29-C008-717144CB7E8B}"/>
              </a:ext>
            </a:extLst>
          </p:cNvPr>
          <p:cNvSpPr/>
          <p:nvPr/>
        </p:nvSpPr>
        <p:spPr>
          <a:xfrm rot="2208889">
            <a:off x="3877407" y="-1962422"/>
            <a:ext cx="8542462" cy="9106443"/>
          </a:xfrm>
          <a:custGeom>
            <a:avLst/>
            <a:gdLst>
              <a:gd name="connsiteX0" fmla="*/ 199547 w 8242830"/>
              <a:gd name="connsiteY0" fmla="*/ 7121361 h 8619456"/>
              <a:gd name="connsiteX1" fmla="*/ 452600 w 8242830"/>
              <a:gd name="connsiteY1" fmla="*/ 7044065 h 8619456"/>
              <a:gd name="connsiteX2" fmla="*/ 905199 w 8242830"/>
              <a:gd name="connsiteY2" fmla="*/ 7496663 h 8619456"/>
              <a:gd name="connsiteX3" fmla="*/ 905199 w 8242830"/>
              <a:gd name="connsiteY3" fmla="*/ 8166857 h 8619456"/>
              <a:gd name="connsiteX4" fmla="*/ 452600 w 8242830"/>
              <a:gd name="connsiteY4" fmla="*/ 8619456 h 8619456"/>
              <a:gd name="connsiteX5" fmla="*/ 0 w 8242830"/>
              <a:gd name="connsiteY5" fmla="*/ 8166858 h 8619456"/>
              <a:gd name="connsiteX6" fmla="*/ 1 w 8242830"/>
              <a:gd name="connsiteY6" fmla="*/ 7496664 h 8619456"/>
              <a:gd name="connsiteX7" fmla="*/ 199547 w 8242830"/>
              <a:gd name="connsiteY7" fmla="*/ 7121361 h 8619456"/>
              <a:gd name="connsiteX8" fmla="*/ 7178758 w 8242830"/>
              <a:gd name="connsiteY8" fmla="*/ 1837071 h 8619456"/>
              <a:gd name="connsiteX9" fmla="*/ 8242830 w 8242830"/>
              <a:gd name="connsiteY9" fmla="*/ 3258679 h 8619456"/>
              <a:gd name="connsiteX10" fmla="*/ 8242830 w 8242830"/>
              <a:gd name="connsiteY10" fmla="*/ 5374451 h 8619456"/>
              <a:gd name="connsiteX11" fmla="*/ 7710794 w 8242830"/>
              <a:gd name="connsiteY11" fmla="*/ 5906487 h 8619456"/>
              <a:gd name="connsiteX12" fmla="*/ 7178758 w 8242830"/>
              <a:gd name="connsiteY12" fmla="*/ 5374451 h 8619456"/>
              <a:gd name="connsiteX13" fmla="*/ 5486243 w 8242830"/>
              <a:gd name="connsiteY13" fmla="*/ 237625 h 8619456"/>
              <a:gd name="connsiteX14" fmla="*/ 5803712 w 8242830"/>
              <a:gd name="connsiteY14" fmla="*/ 0 h 8619456"/>
              <a:gd name="connsiteX15" fmla="*/ 6971988 w 8242830"/>
              <a:gd name="connsiteY15" fmla="*/ 1560824 h 8619456"/>
              <a:gd name="connsiteX16" fmla="*/ 6971988 w 8242830"/>
              <a:gd name="connsiteY16" fmla="*/ 3174036 h 8619456"/>
              <a:gd name="connsiteX17" fmla="*/ 6229115 w 8242830"/>
              <a:gd name="connsiteY17" fmla="*/ 3916909 h 8619456"/>
              <a:gd name="connsiteX18" fmla="*/ 5486242 w 8242830"/>
              <a:gd name="connsiteY18" fmla="*/ 3174036 h 8619456"/>
              <a:gd name="connsiteX19" fmla="*/ 3065776 w 8242830"/>
              <a:gd name="connsiteY19" fmla="*/ 2049342 h 8619456"/>
              <a:gd name="connsiteX20" fmla="*/ 5388589 w 8242830"/>
              <a:gd name="connsiteY20" fmla="*/ 310719 h 8619456"/>
              <a:gd name="connsiteX21" fmla="*/ 5395846 w 8242830"/>
              <a:gd name="connsiteY21" fmla="*/ 338939 h 8619456"/>
              <a:gd name="connsiteX22" fmla="*/ 5419758 w 8242830"/>
              <a:gd name="connsiteY22" fmla="*/ 576144 h 8619456"/>
              <a:gd name="connsiteX23" fmla="*/ 5419757 w 8242830"/>
              <a:gd name="connsiteY23" fmla="*/ 4837279 h 8619456"/>
              <a:gd name="connsiteX24" fmla="*/ 5466201 w 8242830"/>
              <a:gd name="connsiteY24" fmla="*/ 4743038 h 8619456"/>
              <a:gd name="connsiteX25" fmla="*/ 5627462 w 8242830"/>
              <a:gd name="connsiteY25" fmla="*/ 4566907 h 8619456"/>
              <a:gd name="connsiteX26" fmla="*/ 6448432 w 8242830"/>
              <a:gd name="connsiteY26" fmla="*/ 4657738 h 8619456"/>
              <a:gd name="connsiteX27" fmla="*/ 6304195 w 8242830"/>
              <a:gd name="connsiteY27" fmla="*/ 5471027 h 8619456"/>
              <a:gd name="connsiteX28" fmla="*/ 5483225 w 8242830"/>
              <a:gd name="connsiteY28" fmla="*/ 5380195 h 8619456"/>
              <a:gd name="connsiteX29" fmla="*/ 5424837 w 8242830"/>
              <a:gd name="connsiteY29" fmla="*/ 5281750 h 8619456"/>
              <a:gd name="connsiteX30" fmla="*/ 5419757 w 8242830"/>
              <a:gd name="connsiteY30" fmla="*/ 5266551 h 8619456"/>
              <a:gd name="connsiteX31" fmla="*/ 5419757 w 8242830"/>
              <a:gd name="connsiteY31" fmla="*/ 5902389 h 8619456"/>
              <a:gd name="connsiteX32" fmla="*/ 4242766 w 8242830"/>
              <a:gd name="connsiteY32" fmla="*/ 7079380 h 8619456"/>
              <a:gd name="connsiteX33" fmla="*/ 4242767 w 8242830"/>
              <a:gd name="connsiteY33" fmla="*/ 7079379 h 8619456"/>
              <a:gd name="connsiteX34" fmla="*/ 3065776 w 8242830"/>
              <a:gd name="connsiteY34" fmla="*/ 5902388 h 8619456"/>
              <a:gd name="connsiteX35" fmla="*/ 1332017 w 8242830"/>
              <a:gd name="connsiteY35" fmla="*/ 3347059 h 8619456"/>
              <a:gd name="connsiteX36" fmla="*/ 2914491 w 8242830"/>
              <a:gd name="connsiteY36" fmla="*/ 2162579 h 8619456"/>
              <a:gd name="connsiteX37" fmla="*/ 2914490 w 8242830"/>
              <a:gd name="connsiteY37" fmla="*/ 7066317 h 8619456"/>
              <a:gd name="connsiteX38" fmla="*/ 2123254 w 8242830"/>
              <a:gd name="connsiteY38" fmla="*/ 7857553 h 8619456"/>
              <a:gd name="connsiteX39" fmla="*/ 2123254 w 8242830"/>
              <a:gd name="connsiteY39" fmla="*/ 7857553 h 8619456"/>
              <a:gd name="connsiteX40" fmla="*/ 1332017 w 8242830"/>
              <a:gd name="connsiteY40" fmla="*/ 7066316 h 8619456"/>
              <a:gd name="connsiteX41" fmla="*/ 123563 w 8242830"/>
              <a:gd name="connsiteY41" fmla="*/ 4251586 h 8619456"/>
              <a:gd name="connsiteX42" fmla="*/ 1028760 w 8242830"/>
              <a:gd name="connsiteY42" fmla="*/ 3574047 h 8619456"/>
              <a:gd name="connsiteX43" fmla="*/ 1028760 w 8242830"/>
              <a:gd name="connsiteY43" fmla="*/ 6369203 h 8619456"/>
              <a:gd name="connsiteX44" fmla="*/ 576161 w 8242830"/>
              <a:gd name="connsiteY44" fmla="*/ 6821802 h 8619456"/>
              <a:gd name="connsiteX45" fmla="*/ 123563 w 8242830"/>
              <a:gd name="connsiteY45" fmla="*/ 6369203 h 86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242830" h="8619456">
                <a:moveTo>
                  <a:pt x="199547" y="7121361"/>
                </a:moveTo>
                <a:cubicBezTo>
                  <a:pt x="271782" y="7072560"/>
                  <a:pt x="358863" y="7044065"/>
                  <a:pt x="452600" y="7044065"/>
                </a:cubicBezTo>
                <a:cubicBezTo>
                  <a:pt x="702564" y="7044065"/>
                  <a:pt x="905198" y="7246700"/>
                  <a:pt x="905199" y="7496663"/>
                </a:cubicBezTo>
                <a:lnTo>
                  <a:pt x="905199" y="8166857"/>
                </a:lnTo>
                <a:cubicBezTo>
                  <a:pt x="905199" y="8416822"/>
                  <a:pt x="702563" y="8619457"/>
                  <a:pt x="452600" y="8619456"/>
                </a:cubicBezTo>
                <a:cubicBezTo>
                  <a:pt x="202636" y="8619456"/>
                  <a:pt x="1" y="8416821"/>
                  <a:pt x="0" y="8166858"/>
                </a:cubicBezTo>
                <a:lnTo>
                  <a:pt x="1" y="7496664"/>
                </a:lnTo>
                <a:cubicBezTo>
                  <a:pt x="1" y="7340436"/>
                  <a:pt x="79155" y="7202696"/>
                  <a:pt x="199547" y="7121361"/>
                </a:cubicBezTo>
                <a:close/>
                <a:moveTo>
                  <a:pt x="7178758" y="1837071"/>
                </a:moveTo>
                <a:lnTo>
                  <a:pt x="8242830" y="3258679"/>
                </a:lnTo>
                <a:lnTo>
                  <a:pt x="8242830" y="5374451"/>
                </a:lnTo>
                <a:cubicBezTo>
                  <a:pt x="8242830" y="5668286"/>
                  <a:pt x="8004628" y="5906487"/>
                  <a:pt x="7710794" y="5906487"/>
                </a:cubicBezTo>
                <a:cubicBezTo>
                  <a:pt x="7416959" y="5906486"/>
                  <a:pt x="7178758" y="5668286"/>
                  <a:pt x="7178758" y="5374451"/>
                </a:cubicBezTo>
                <a:close/>
                <a:moveTo>
                  <a:pt x="5486243" y="237625"/>
                </a:moveTo>
                <a:lnTo>
                  <a:pt x="5803712" y="0"/>
                </a:lnTo>
                <a:lnTo>
                  <a:pt x="6971988" y="1560824"/>
                </a:lnTo>
                <a:lnTo>
                  <a:pt x="6971988" y="3174036"/>
                </a:lnTo>
                <a:cubicBezTo>
                  <a:pt x="6971988" y="3584312"/>
                  <a:pt x="6639392" y="3916909"/>
                  <a:pt x="6229115" y="3916909"/>
                </a:cubicBezTo>
                <a:cubicBezTo>
                  <a:pt x="5818838" y="3916909"/>
                  <a:pt x="5486242" y="3584313"/>
                  <a:pt x="5486242" y="3174036"/>
                </a:cubicBezTo>
                <a:close/>
                <a:moveTo>
                  <a:pt x="3065776" y="2049342"/>
                </a:moveTo>
                <a:lnTo>
                  <a:pt x="5388589" y="310719"/>
                </a:lnTo>
                <a:lnTo>
                  <a:pt x="5395846" y="338939"/>
                </a:lnTo>
                <a:cubicBezTo>
                  <a:pt x="5411524" y="415559"/>
                  <a:pt x="5419758" y="494890"/>
                  <a:pt x="5419758" y="576144"/>
                </a:cubicBezTo>
                <a:lnTo>
                  <a:pt x="5419757" y="4837279"/>
                </a:lnTo>
                <a:lnTo>
                  <a:pt x="5466201" y="4743038"/>
                </a:lnTo>
                <a:cubicBezTo>
                  <a:pt x="5506817" y="4676946"/>
                  <a:pt x="5560828" y="4616782"/>
                  <a:pt x="5627462" y="4566907"/>
                </a:cubicBezTo>
                <a:cubicBezTo>
                  <a:pt x="5893996" y="4367406"/>
                  <a:pt x="6261557" y="4408072"/>
                  <a:pt x="6448432" y="4657738"/>
                </a:cubicBezTo>
                <a:cubicBezTo>
                  <a:pt x="6635307" y="4907405"/>
                  <a:pt x="6570729" y="5271526"/>
                  <a:pt x="6304195" y="5471027"/>
                </a:cubicBezTo>
                <a:cubicBezTo>
                  <a:pt x="6037660" y="5670527"/>
                  <a:pt x="5670100" y="5629861"/>
                  <a:pt x="5483225" y="5380195"/>
                </a:cubicBezTo>
                <a:cubicBezTo>
                  <a:pt x="5459865" y="5348987"/>
                  <a:pt x="5440435" y="5315990"/>
                  <a:pt x="5424837" y="5281750"/>
                </a:cubicBezTo>
                <a:lnTo>
                  <a:pt x="5419757" y="5266551"/>
                </a:lnTo>
                <a:lnTo>
                  <a:pt x="5419757" y="5902389"/>
                </a:lnTo>
                <a:cubicBezTo>
                  <a:pt x="5419757" y="6552423"/>
                  <a:pt x="4892800" y="7079380"/>
                  <a:pt x="4242766" y="7079380"/>
                </a:cubicBezTo>
                <a:lnTo>
                  <a:pt x="4242767" y="7079379"/>
                </a:lnTo>
                <a:cubicBezTo>
                  <a:pt x="3592733" y="7079379"/>
                  <a:pt x="3065776" y="6552422"/>
                  <a:pt x="3065776" y="5902388"/>
                </a:cubicBezTo>
                <a:close/>
                <a:moveTo>
                  <a:pt x="1332017" y="3347059"/>
                </a:moveTo>
                <a:lnTo>
                  <a:pt x="2914491" y="2162579"/>
                </a:lnTo>
                <a:lnTo>
                  <a:pt x="2914490" y="7066317"/>
                </a:lnTo>
                <a:cubicBezTo>
                  <a:pt x="2914490" y="7503305"/>
                  <a:pt x="2560241" y="7857554"/>
                  <a:pt x="2123254" y="7857553"/>
                </a:cubicBezTo>
                <a:lnTo>
                  <a:pt x="2123254" y="7857553"/>
                </a:lnTo>
                <a:cubicBezTo>
                  <a:pt x="1686266" y="7857553"/>
                  <a:pt x="1332017" y="7503304"/>
                  <a:pt x="1332017" y="7066316"/>
                </a:cubicBezTo>
                <a:close/>
                <a:moveTo>
                  <a:pt x="123563" y="4251586"/>
                </a:moveTo>
                <a:lnTo>
                  <a:pt x="1028760" y="3574047"/>
                </a:lnTo>
                <a:lnTo>
                  <a:pt x="1028760" y="6369203"/>
                </a:lnTo>
                <a:cubicBezTo>
                  <a:pt x="1028760" y="6619167"/>
                  <a:pt x="826126" y="6821801"/>
                  <a:pt x="576161" y="6821802"/>
                </a:cubicBezTo>
                <a:cubicBezTo>
                  <a:pt x="326198" y="6821801"/>
                  <a:pt x="123562" y="6619167"/>
                  <a:pt x="123563" y="6369203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effectLst>
            <a:innerShdw blurRad="63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523C7D-D152-2CEF-1F6D-FBB6CB9A152E}"/>
              </a:ext>
            </a:extLst>
          </p:cNvPr>
          <p:cNvSpPr txBox="1"/>
          <p:nvPr/>
        </p:nvSpPr>
        <p:spPr>
          <a:xfrm>
            <a:off x="-457200" y="5907642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Personalized AI-powered Travel Recommendation Project</a:t>
            </a:r>
          </a:p>
        </p:txBody>
      </p:sp>
      <p:pic>
        <p:nvPicPr>
          <p:cNvPr id="37" name="Graphic 36" descr="Airplane">
            <a:extLst>
              <a:ext uri="{FF2B5EF4-FFF2-40B4-BE49-F238E27FC236}">
                <a16:creationId xmlns:a16="http://schemas.microsoft.com/office/drawing/2014/main" id="{2FEAAA65-F66C-9F93-51DE-A137590D3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983451">
            <a:off x="1828800" y="9888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60609-7200-BE05-31DC-8C7D83142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667300-4E6F-23FA-BA15-61CEF180CDE0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C6FC8-A4EB-24A6-19F1-19C023B6AF5E}"/>
              </a:ext>
            </a:extLst>
          </p:cNvPr>
          <p:cNvSpPr txBox="1"/>
          <p:nvPr/>
        </p:nvSpPr>
        <p:spPr>
          <a:xfrm>
            <a:off x="1178169" y="597877"/>
            <a:ext cx="944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ACFAC-CDD6-DCDD-0242-EB69B390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2" y="1565031"/>
            <a:ext cx="6172199" cy="4293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2CE1E-257C-10D2-4875-F878BE4AF149}"/>
              </a:ext>
            </a:extLst>
          </p:cNvPr>
          <p:cNvSpPr txBox="1"/>
          <p:nvPr/>
        </p:nvSpPr>
        <p:spPr>
          <a:xfrm>
            <a:off x="7280032" y="2396028"/>
            <a:ext cx="4261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traveler type is now represented </a:t>
            </a:r>
            <a:r>
              <a:rPr lang="en-US" sz="2400" b="1" dirty="0"/>
              <a:t>equally</a:t>
            </a:r>
            <a:r>
              <a:rPr lang="en-US" sz="2400" dirty="0"/>
              <a:t>, ensuring that the machine learning model won’t be biased toward any single class.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839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23D58-D32B-A969-26DA-6082CA87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37FE8-2007-44C1-7615-BFF2F9EFB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1" y="1126321"/>
            <a:ext cx="4282263" cy="4284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74AD2-B0B7-DD15-92BE-2A4BC157D642}"/>
              </a:ext>
            </a:extLst>
          </p:cNvPr>
          <p:cNvSpPr txBox="1"/>
          <p:nvPr/>
        </p:nvSpPr>
        <p:spPr>
          <a:xfrm>
            <a:off x="4714874" y="0"/>
            <a:ext cx="747712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 correlation between Budget and Duration days</a:t>
            </a:r>
            <a:endParaRPr lang="en-US" dirty="0"/>
          </a:p>
          <a:p>
            <a:r>
              <a:rPr lang="en-US" dirty="0"/>
              <a:t>As expected, travelers who plan </a:t>
            </a:r>
            <a:r>
              <a:rPr lang="en-US" b="1" dirty="0"/>
              <a:t>longer trips</a:t>
            </a:r>
            <a:r>
              <a:rPr lang="en-US" dirty="0"/>
              <a:t> tend to have </a:t>
            </a:r>
            <a:r>
              <a:rPr lang="en-US" b="1" dirty="0"/>
              <a:t>higher budgets</a:t>
            </a:r>
            <a:r>
              <a:rPr lang="en-US" dirty="0"/>
              <a:t>.</a:t>
            </a:r>
          </a:p>
          <a:p>
            <a:r>
              <a:rPr lang="en-US" dirty="0"/>
              <a:t>This trend suggests cost increases linearly with trip length — useful for travel recommendation logic.</a:t>
            </a:r>
          </a:p>
          <a:p>
            <a:r>
              <a:rPr lang="en-US" b="1" dirty="0"/>
              <a:t>Group Size and Kids Count relationship</a:t>
            </a:r>
            <a:endParaRPr lang="en-US" dirty="0"/>
          </a:p>
          <a:p>
            <a:r>
              <a:rPr lang="en-US" dirty="0"/>
              <a:t>A visible positive trend — family travelers usually have larger group sizes and more children.</a:t>
            </a:r>
          </a:p>
          <a:p>
            <a:r>
              <a:rPr lang="en-US" b="1" dirty="0"/>
              <a:t>Activity Intensity vs Relaxation Level</a:t>
            </a:r>
            <a:endParaRPr lang="en-US" dirty="0"/>
          </a:p>
          <a:p>
            <a:r>
              <a:rPr lang="en-US" dirty="0"/>
              <a:t>Shows an inverse trend — higher activity intensity corresponds to lower relaxation scores.</a:t>
            </a:r>
          </a:p>
          <a:p>
            <a:r>
              <a:rPr lang="en-US" dirty="0"/>
              <a:t>Helps the model learn traveler motivation (e.g., Adventure vs. Leisure preferences).</a:t>
            </a:r>
          </a:p>
          <a:p>
            <a:r>
              <a:rPr lang="en-US" b="1" dirty="0"/>
              <a:t>Budget vs. Cultural Engagement / Travel Frequency</a:t>
            </a:r>
            <a:endParaRPr lang="en-US" dirty="0"/>
          </a:p>
          <a:p>
            <a:r>
              <a:rPr lang="en-US" dirty="0"/>
              <a:t>Travelers with </a:t>
            </a:r>
            <a:r>
              <a:rPr lang="en-US" b="1" dirty="0"/>
              <a:t>higher budgets</a:t>
            </a:r>
            <a:r>
              <a:rPr lang="en-US" dirty="0"/>
              <a:t> also show more </a:t>
            </a:r>
            <a:r>
              <a:rPr lang="en-US" b="1" dirty="0"/>
              <a:t>frequent trips</a:t>
            </a:r>
            <a:r>
              <a:rPr lang="en-US" dirty="0"/>
              <a:t> and higher </a:t>
            </a:r>
            <a:r>
              <a:rPr lang="en-US" b="1" dirty="0"/>
              <a:t>cultural engagement</a:t>
            </a:r>
            <a:r>
              <a:rPr lang="en-US" dirty="0"/>
              <a:t>, implying experienced or luxury travelers.</a:t>
            </a:r>
          </a:p>
          <a:p>
            <a:r>
              <a:rPr lang="en-US" b="1" dirty="0"/>
              <a:t>Minimal multicollinearity</a:t>
            </a:r>
            <a:endParaRPr lang="en-US" dirty="0"/>
          </a:p>
          <a:p>
            <a:r>
              <a:rPr lang="en-US" dirty="0"/>
              <a:t>Scatter points are well-dispersed across most feature pairs, suggesting no excessive feature overlap.</a:t>
            </a:r>
          </a:p>
          <a:p>
            <a:r>
              <a:rPr lang="en-US" dirty="0"/>
              <a:t>This supports good model interpretability and reduces redundancy.</a:t>
            </a:r>
          </a:p>
          <a:p>
            <a:r>
              <a:rPr lang="en-US" b="1" dirty="0"/>
              <a:t>Data distribution appears balanced and realistic</a:t>
            </a:r>
            <a:endParaRPr lang="en-US" dirty="0"/>
          </a:p>
          <a:p>
            <a:r>
              <a:rPr lang="en-US" dirty="0"/>
              <a:t>Most features have a natural spread, without extreme outliers or artificial clusters.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7C700-39EC-C8C1-CEFD-E440533F8FAB}"/>
              </a:ext>
            </a:extLst>
          </p:cNvPr>
          <p:cNvSpPr txBox="1"/>
          <p:nvPr/>
        </p:nvSpPr>
        <p:spPr>
          <a:xfrm>
            <a:off x="0" y="6029325"/>
            <a:ext cx="120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pairplot confirms that your dataset captures </a:t>
            </a:r>
            <a:r>
              <a:rPr lang="en-US" b="1"/>
              <a:t>real-world travel behavior</a:t>
            </a:r>
            <a:r>
              <a:rPr lang="en-US"/>
              <a:t> — travelers with longer, higher-budget trips engage more culturally, while family and adventure patterns are distinct.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EEE38-8AC1-B554-B197-753DC9ADC61B}"/>
              </a:ext>
            </a:extLst>
          </p:cNvPr>
          <p:cNvSpPr txBox="1"/>
          <p:nvPr/>
        </p:nvSpPr>
        <p:spPr>
          <a:xfrm>
            <a:off x="1643062" y="507672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Pair plot</a:t>
            </a:r>
          </a:p>
        </p:txBody>
      </p:sp>
    </p:spTree>
    <p:extLst>
      <p:ext uri="{BB962C8B-B14F-4D97-AF65-F5344CB8AC3E}">
        <p14:creationId xmlns:p14="http://schemas.microsoft.com/office/powerpoint/2010/main" val="16117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181A3-14DB-F28B-B356-093B8D08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8EBAD3-A715-0740-7E1F-1AF29421E153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EB65D-2A35-5FCE-2F5C-9C89A55B0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0" y="617787"/>
            <a:ext cx="5380752" cy="4254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40896-C916-1532-B01A-E59FFB409B9B}"/>
              </a:ext>
            </a:extLst>
          </p:cNvPr>
          <p:cNvSpPr txBox="1"/>
          <p:nvPr/>
        </p:nvSpPr>
        <p:spPr>
          <a:xfrm>
            <a:off x="5872163" y="617787"/>
            <a:ext cx="631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💰 </a:t>
            </a:r>
            <a:r>
              <a:rPr lang="en-US" b="1" dirty="0"/>
              <a:t>Budget &amp; Duration — How Much Do They Spend? How Long Do They Travel?</a:t>
            </a:r>
          </a:p>
          <a:p>
            <a:endParaRPr lang="en-US" b="1" dirty="0"/>
          </a:p>
          <a:p>
            <a:r>
              <a:rPr lang="en-US" dirty="0"/>
              <a:t>Most travelers plan </a:t>
            </a:r>
            <a:r>
              <a:rPr lang="en-US" b="1" dirty="0"/>
              <a:t>affordable short vacations (5–10 days)</a:t>
            </a:r>
            <a:r>
              <a:rPr lang="en-US" dirty="0"/>
              <a:t> with </a:t>
            </a:r>
            <a:r>
              <a:rPr lang="en-US" b="1" dirty="0"/>
              <a:t>budgets around $1,000–$3,000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 small premium segment prefers </a:t>
            </a:r>
            <a:r>
              <a:rPr lang="en-US" b="1" dirty="0"/>
              <a:t>longer and costlier</a:t>
            </a:r>
            <a:r>
              <a:rPr lang="en-US" dirty="0"/>
              <a:t> experiences, showing strong diversity for personalized travel recommendations.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2C1CC-B30D-0945-F1C9-19B0A9D69318}"/>
              </a:ext>
            </a:extLst>
          </p:cNvPr>
          <p:cNvSpPr txBox="1"/>
          <p:nvPr/>
        </p:nvSpPr>
        <p:spPr>
          <a:xfrm>
            <a:off x="2137183" y="24181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Hist plot</a:t>
            </a:r>
          </a:p>
        </p:txBody>
      </p:sp>
    </p:spTree>
    <p:extLst>
      <p:ext uri="{BB962C8B-B14F-4D97-AF65-F5344CB8AC3E}">
        <p14:creationId xmlns:p14="http://schemas.microsoft.com/office/powerpoint/2010/main" val="4642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0B097-B2F2-B926-0A4F-47613ACC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6528A9-28CF-CA05-F1B0-EA46D0E99B40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8A6C2-558D-4080-28F6-6EAFF047C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51493"/>
            <a:ext cx="3111500" cy="2448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29929-4319-F651-BDFD-DB0F0FFB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1" y="551493"/>
            <a:ext cx="3452539" cy="2448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70EB3-DE75-905D-1E20-62537D393AC5}"/>
              </a:ext>
            </a:extLst>
          </p:cNvPr>
          <p:cNvSpPr txBox="1"/>
          <p:nvPr/>
        </p:nvSpPr>
        <p:spPr>
          <a:xfrm>
            <a:off x="6857999" y="551493"/>
            <a:ext cx="5205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👨‍👩‍👧‍👦 </a:t>
            </a:r>
            <a:r>
              <a:rPr lang="en-US" b="1" dirty="0"/>
              <a:t>Numeric Feature Patterns — How Do Families vs. Solos Differ?</a:t>
            </a:r>
            <a:endParaRPr lang="en-US" dirty="0"/>
          </a:p>
          <a:p>
            <a:endParaRPr lang="en-US" dirty="0"/>
          </a:p>
          <a:p>
            <a:r>
              <a:rPr lang="en-US" dirty="0"/>
              <a:t>Families travel in </a:t>
            </a:r>
            <a:r>
              <a:rPr lang="en-US" b="1" dirty="0"/>
              <a:t>larger groups and spend significantly more</a:t>
            </a:r>
            <a:r>
              <a:rPr lang="en-US" dirty="0"/>
              <a:t>, while solos and couples prefer </a:t>
            </a:r>
            <a:r>
              <a:rPr lang="en-US" b="1" dirty="0"/>
              <a:t>smaller, budget-conscious trips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3DBF4B-BD74-F187-D73F-A23417D8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155562"/>
            <a:ext cx="4610101" cy="3091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BE1234-4FB4-88AB-1DF2-DEB6BC026F3B}"/>
              </a:ext>
            </a:extLst>
          </p:cNvPr>
          <p:cNvSpPr txBox="1"/>
          <p:nvPr/>
        </p:nvSpPr>
        <p:spPr>
          <a:xfrm>
            <a:off x="128861" y="3857626"/>
            <a:ext cx="656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Europe dominates across all traveler types,</a:t>
            </a:r>
            <a:br>
              <a:rPr lang="en-US"/>
            </a:br>
            <a:r>
              <a:rPr lang="en-US"/>
              <a:t>while Asia and the Americas show balanced appeal.</a:t>
            </a:r>
            <a:br>
              <a:rPr lang="en-US"/>
            </a:br>
            <a:r>
              <a:rPr lang="en-US"/>
              <a:t>Oceania remains a </a:t>
            </a:r>
            <a:r>
              <a:rPr lang="en-US" b="1"/>
              <a:t>niche choice</a:t>
            </a:r>
            <a:r>
              <a:rPr lang="en-US"/>
              <a:t> — mainly for solo adventurers.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E8EB8-D1DA-9962-372F-07D596E45C36}"/>
              </a:ext>
            </a:extLst>
          </p:cNvPr>
          <p:cNvSpPr txBox="1"/>
          <p:nvPr/>
        </p:nvSpPr>
        <p:spPr>
          <a:xfrm>
            <a:off x="2870200" y="13675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0C1CF-9DBC-0073-1918-64BF83A5AD81}"/>
              </a:ext>
            </a:extLst>
          </p:cNvPr>
          <p:cNvSpPr txBox="1"/>
          <p:nvPr/>
        </p:nvSpPr>
        <p:spPr>
          <a:xfrm>
            <a:off x="8806939" y="2779492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Count plot</a:t>
            </a:r>
          </a:p>
        </p:txBody>
      </p:sp>
    </p:spTree>
    <p:extLst>
      <p:ext uri="{BB962C8B-B14F-4D97-AF65-F5344CB8AC3E}">
        <p14:creationId xmlns:p14="http://schemas.microsoft.com/office/powerpoint/2010/main" val="310538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FE608-9AF4-1F57-5E51-C341FA37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4599AA-D07C-944E-A7B6-258F06A349AC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1110A-E08F-4942-F554-563155C2F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958838"/>
            <a:ext cx="4762501" cy="2938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CF6FC-B2A3-AB83-FD21-EC92ADE50540}"/>
              </a:ext>
            </a:extLst>
          </p:cNvPr>
          <p:cNvSpPr txBox="1"/>
          <p:nvPr/>
        </p:nvSpPr>
        <p:spPr>
          <a:xfrm>
            <a:off x="5882631" y="993632"/>
            <a:ext cx="5166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Activities — What do they do?</a:t>
            </a:r>
            <a:endParaRPr lang="en-US" dirty="0"/>
          </a:p>
          <a:p>
            <a:r>
              <a:rPr lang="en-US" dirty="0"/>
              <a:t>Solo travelers prefer adventure and exploration, families enjoy fun and comfort-oriented trips, and couples favor relaxing experiences. The beach is the most popular activity across all traveler types.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02F1FF-916C-DB9B-DF1F-C74555CD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58" y="3499581"/>
            <a:ext cx="3755709" cy="2747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B8AF38-7AC5-B6A9-1E1C-EBFD04A1BE10}"/>
              </a:ext>
            </a:extLst>
          </p:cNvPr>
          <p:cNvSpPr txBox="1"/>
          <p:nvPr/>
        </p:nvSpPr>
        <p:spPr>
          <a:xfrm>
            <a:off x="774699" y="4279900"/>
            <a:ext cx="648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Heatmap — Which numeric features move together?</a:t>
            </a:r>
            <a:endParaRPr lang="en-US" dirty="0"/>
          </a:p>
          <a:p>
            <a:r>
              <a:rPr lang="en-US" dirty="0"/>
              <a:t>Higher budgets and larger groups move together, while adventure trips are linked to smaller groups and lower budgets. Longer, higher-budget trips tend to be more relaxing.</a:t>
            </a:r>
          </a:p>
        </p:txBody>
      </p:sp>
    </p:spTree>
    <p:extLst>
      <p:ext uri="{BB962C8B-B14F-4D97-AF65-F5344CB8AC3E}">
        <p14:creationId xmlns:p14="http://schemas.microsoft.com/office/powerpoint/2010/main" val="262777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95736-C9AE-CF78-CEEF-C88E6065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7E2FD0-5956-D761-4A43-319E3EA5D487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88012-85BF-A126-1042-6F29C97C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6" y="570359"/>
            <a:ext cx="4540004" cy="3376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75411-00A0-161A-2DD3-B29D172CEA82}"/>
              </a:ext>
            </a:extLst>
          </p:cNvPr>
          <p:cNvSpPr txBox="1"/>
          <p:nvPr/>
        </p:nvSpPr>
        <p:spPr>
          <a:xfrm>
            <a:off x="5651500" y="1117600"/>
            <a:ext cx="5911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Multi-feature Insight — Budget vs Duration by Traveler Type</a:t>
            </a:r>
            <a:endParaRPr lang="en-US" dirty="0"/>
          </a:p>
          <a:p>
            <a:r>
              <a:rPr lang="en-US" dirty="0"/>
              <a:t>Family travelers tend to spend more and travel longer, while solo and couple travelers usually take shorter, lower-budget trips. Budget generally increases with trip duration across all traveler types.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5BC22-2B74-6563-56C5-16724C32C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3396485"/>
            <a:ext cx="3594100" cy="3035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9D8EE-C079-4C9D-4F98-E5F8E4431832}"/>
              </a:ext>
            </a:extLst>
          </p:cNvPr>
          <p:cNvSpPr txBox="1"/>
          <p:nvPr/>
        </p:nvSpPr>
        <p:spPr>
          <a:xfrm>
            <a:off x="889000" y="4597399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groups and families have higher budgets, while adventure trips are lower-cost and smaller in size. Longer, pricier trips tend to be more relaxing and luxurious.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04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8EF4B3-8258-E3B9-9473-7BC03C23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78D1F9-0AAF-DD35-43E5-0E8EB308D89C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9F254-6438-419E-EEC4-5EAB0CDA2E5A}"/>
              </a:ext>
            </a:extLst>
          </p:cNvPr>
          <p:cNvSpPr txBox="1"/>
          <p:nvPr/>
        </p:nvSpPr>
        <p:spPr>
          <a:xfrm>
            <a:off x="2146300" y="571500"/>
            <a:ext cx="740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Removing Outliers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39FF55-0625-478F-020D-24432BC3C51F}"/>
                  </a:ext>
                </a:extLst>
              </p:cNvPr>
              <p:cNvSpPr txBox="1"/>
              <p:nvPr/>
            </p:nvSpPr>
            <p:spPr>
              <a:xfrm>
                <a:off x="901700" y="1679494"/>
                <a:ext cx="10439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boxplot was used to visually identify outliers across all numeric features. The columns </a:t>
                </a:r>
                <a:r>
                  <a:rPr lang="en-US" b="1" dirty="0"/>
                  <a:t>‘Budget’</a:t>
                </a:r>
                <a:r>
                  <a:rPr lang="en-US" dirty="0"/>
                  <a:t>, </a:t>
                </a:r>
                <a:r>
                  <a:rPr lang="en-US" b="1" dirty="0"/>
                  <a:t>‘Duration Days’</a:t>
                </a:r>
                <a:r>
                  <a:rPr lang="en-US" dirty="0"/>
                  <a:t>, and </a:t>
                </a:r>
                <a:r>
                  <a:rPr lang="en-US" b="1" dirty="0"/>
                  <a:t>‘Kids  Count’</a:t>
                </a:r>
                <a:r>
                  <a:rPr lang="en-US" dirty="0"/>
                  <a:t> were selected for outlier treatment. Outliers were removed using the </a:t>
                </a:r>
                <a:r>
                  <a:rPr lang="en-US" b="1" dirty="0"/>
                  <a:t>Interquartile Range (IQR) method</a:t>
                </a:r>
                <a:r>
                  <a:rPr lang="en-US" dirty="0"/>
                  <a:t>, where values outside the range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𝑄</m:t>
                      </m:r>
                      <m:r>
                        <a:rPr lang="en-US"/>
                        <m:t>1</m:t>
                      </m:r>
                      <m:r>
                        <a:rPr lang="en-US"/>
                        <m:t>−</m:t>
                      </m:r>
                      <m:r>
                        <a:rPr lang="en-US"/>
                        <m:t>1</m:t>
                      </m:r>
                      <m:r>
                        <a:rPr lang="en-US"/>
                        <m:t>.</m:t>
                      </m:r>
                      <m:r>
                        <a:rPr lang="en-US"/>
                        <m:t>5</m:t>
                      </m:r>
                      <m:r>
                        <a:rPr lang="en-US"/>
                        <m:t>×</m:t>
                      </m:r>
                      <m:r>
                        <a:rPr lang="en-US" i="1"/>
                        <m:t>𝐼𝑄𝑅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to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a:rPr lang="en-US" i="1"/>
                        <m:t>𝑄</m:t>
                      </m:r>
                      <m:r>
                        <a:rPr lang="en-US"/>
                        <m:t>3</m:t>
                      </m:r>
                      <m:r>
                        <a:rPr lang="en-US"/>
                        <m:t>+</m:t>
                      </m:r>
                      <m:r>
                        <a:rPr lang="en-US"/>
                        <m:t>1</m:t>
                      </m:r>
                      <m:r>
                        <a:rPr lang="en-US"/>
                        <m:t>.</m:t>
                      </m:r>
                      <m:r>
                        <a:rPr lang="en-US"/>
                        <m:t>5</m:t>
                      </m:r>
                      <m:r>
                        <a:rPr lang="en-US"/>
                        <m:t>×</m:t>
                      </m:r>
                      <m:r>
                        <a:rPr lang="en-US" i="1"/>
                        <m:t>𝐼𝑄𝑅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were considered outliers and excluded from the dataset. This ensures the data is cleaner and more representative of typical travel patterns.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39FF55-0625-478F-020D-24432BC3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0" y="1679494"/>
                <a:ext cx="10439400" cy="1754326"/>
              </a:xfrm>
              <a:prstGeom prst="rect">
                <a:avLst/>
              </a:prstGeom>
              <a:blipFill>
                <a:blip r:embed="rId2"/>
                <a:stretch>
                  <a:fillRect l="-526" t="-2091" b="-4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B1787F-2CC8-4BA4-8D5A-18DA707DEF3C}"/>
              </a:ext>
            </a:extLst>
          </p:cNvPr>
          <p:cNvSpPr txBox="1"/>
          <p:nvPr/>
        </p:nvSpPr>
        <p:spPr>
          <a:xfrm>
            <a:off x="3429000" y="3341826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Data Analysis Technique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C6BA1-E8C4-A967-741B-339956220944}"/>
              </a:ext>
            </a:extLst>
          </p:cNvPr>
          <p:cNvSpPr txBox="1"/>
          <p:nvPr/>
        </p:nvSpPr>
        <p:spPr>
          <a:xfrm>
            <a:off x="901700" y="3926601"/>
            <a:ext cx="10058400" cy="147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1.Descriptive Statistics</a:t>
            </a:r>
          </a:p>
          <a:p>
            <a:r>
              <a:rPr lang="en-US" dirty="0"/>
              <a:t>Summarized key dataset characteristics such as mean, median, mode, standard deviation, and variance.</a:t>
            </a:r>
          </a:p>
          <a:p>
            <a:r>
              <a:rPr lang="en-US" dirty="0"/>
              <a:t>Analyzed trends in budget, duration, and group type (Solo/couple/Family).</a:t>
            </a:r>
          </a:p>
          <a:p>
            <a:r>
              <a:rPr lang="en-US" dirty="0"/>
              <a:t>Used correlation matrices to identify relationships between activity level, adventure score, and trip preferences.</a:t>
            </a:r>
          </a:p>
        </p:txBody>
      </p:sp>
    </p:spTree>
    <p:extLst>
      <p:ext uri="{BB962C8B-B14F-4D97-AF65-F5344CB8AC3E}">
        <p14:creationId xmlns:p14="http://schemas.microsoft.com/office/powerpoint/2010/main" val="142927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D73BD-DE29-7E2B-02F9-64DF8D8B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2E22C6-5C16-F15E-4E98-BCE94DB0CA3C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7985E-7866-C41E-E5DA-E1216E5029C8}"/>
              </a:ext>
            </a:extLst>
          </p:cNvPr>
          <p:cNvSpPr txBox="1"/>
          <p:nvPr/>
        </p:nvSpPr>
        <p:spPr>
          <a:xfrm>
            <a:off x="1003300" y="749300"/>
            <a:ext cx="10782300" cy="521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2.Data Visualization</a:t>
            </a:r>
          </a:p>
          <a:p>
            <a:r>
              <a:rPr lang="en-US" dirty="0"/>
              <a:t>Utilized </a:t>
            </a:r>
            <a:r>
              <a:rPr lang="en-US" b="1" dirty="0"/>
              <a:t>Matplotlib</a:t>
            </a:r>
            <a:r>
              <a:rPr lang="en-US" dirty="0"/>
              <a:t> and </a:t>
            </a:r>
            <a:r>
              <a:rPr lang="en-US" b="1" dirty="0"/>
              <a:t>Seaborn</a:t>
            </a:r>
            <a:r>
              <a:rPr lang="en-US" dirty="0"/>
              <a:t> for visual exploration.</a:t>
            </a:r>
          </a:p>
          <a:p>
            <a:r>
              <a:rPr lang="en-US" dirty="0"/>
              <a:t>Created histograms, box plots, and scatter plots to detect outliers and visualize distributions.</a:t>
            </a:r>
          </a:p>
          <a:p>
            <a:r>
              <a:rPr lang="en-US" dirty="0"/>
              <a:t>Developed </a:t>
            </a:r>
            <a:r>
              <a:rPr lang="en-US" b="1" dirty="0"/>
              <a:t>Power BI dashboards</a:t>
            </a:r>
            <a:r>
              <a:rPr lang="en-US" dirty="0"/>
              <a:t> for dynamic insights such as:</a:t>
            </a:r>
          </a:p>
          <a:p>
            <a:pPr lvl="1"/>
            <a:r>
              <a:rPr lang="en-US" dirty="0"/>
              <a:t>Budget vs Duration patterns</a:t>
            </a:r>
          </a:p>
          <a:p>
            <a:pPr lvl="1"/>
            <a:r>
              <a:rPr lang="en-US" dirty="0"/>
              <a:t>Adventure Score vs Cultural Engagement</a:t>
            </a:r>
          </a:p>
          <a:p>
            <a:pPr lvl="1"/>
            <a:r>
              <a:rPr lang="en-US" dirty="0"/>
              <a:t>Top destinations by group type</a:t>
            </a:r>
          </a:p>
          <a:p>
            <a:r>
              <a:rPr lang="en-US" b="1" dirty="0"/>
              <a:t>3. Data Preprocessing</a:t>
            </a:r>
          </a:p>
          <a:p>
            <a:r>
              <a:rPr lang="en-US" dirty="0"/>
              <a:t>Handled missing values and removed outliers.</a:t>
            </a:r>
          </a:p>
          <a:p>
            <a:r>
              <a:rPr lang="en-US" dirty="0"/>
              <a:t>Encoded categorical variables such as “Trip Type” (Solo, Friends, Family) using </a:t>
            </a:r>
            <a:r>
              <a:rPr lang="en-US" b="1" dirty="0"/>
              <a:t>Label Encoding / One-Hot Encoding</a:t>
            </a:r>
            <a:r>
              <a:rPr lang="en-US" dirty="0"/>
              <a:t>.</a:t>
            </a:r>
          </a:p>
          <a:p>
            <a:r>
              <a:rPr lang="en-US" dirty="0"/>
              <a:t>Normalized numerical data to ensure consistent scaling across features.</a:t>
            </a:r>
          </a:p>
          <a:p>
            <a:r>
              <a:rPr lang="en-US" b="1" dirty="0"/>
              <a:t>4. Modelling</a:t>
            </a:r>
          </a:p>
          <a:p>
            <a:r>
              <a:rPr lang="en-US" dirty="0"/>
              <a:t>Applied </a:t>
            </a:r>
            <a:r>
              <a:rPr lang="en-US" b="1" dirty="0"/>
              <a:t>Classification Models</a:t>
            </a:r>
            <a:r>
              <a:rPr lang="en-US" dirty="0"/>
              <a:t> Evaluated models based on </a:t>
            </a:r>
            <a:r>
              <a:rPr lang="en-US" b="1" dirty="0"/>
              <a:t>accuracy, precision, recall, and F1-score</a:t>
            </a:r>
            <a:r>
              <a:rPr lang="en-US" dirty="0"/>
              <a:t>.</a:t>
            </a:r>
          </a:p>
          <a:p>
            <a:r>
              <a:rPr lang="en-US" b="1" dirty="0"/>
              <a:t>5. Training and Testing</a:t>
            </a:r>
          </a:p>
          <a:p>
            <a:r>
              <a:rPr lang="en-US" dirty="0"/>
              <a:t>Split dataset into </a:t>
            </a:r>
            <a:r>
              <a:rPr lang="en-US" b="1" dirty="0"/>
              <a:t>80% training</a:t>
            </a:r>
            <a:r>
              <a:rPr lang="en-US" dirty="0"/>
              <a:t> and </a:t>
            </a:r>
            <a:r>
              <a:rPr lang="en-US" b="1" dirty="0"/>
              <a:t>20% testing</a:t>
            </a:r>
            <a:r>
              <a:rPr lang="en-US" dirty="0"/>
              <a:t> sets.</a:t>
            </a:r>
          </a:p>
          <a:p>
            <a:r>
              <a:rPr lang="en-US" dirty="0"/>
              <a:t>Used </a:t>
            </a:r>
            <a:r>
              <a:rPr lang="en-US" b="1" dirty="0"/>
              <a:t>cross-validation</a:t>
            </a:r>
            <a:r>
              <a:rPr lang="en-US" dirty="0"/>
              <a:t> to improve model generalization.</a:t>
            </a:r>
          </a:p>
          <a:p>
            <a:r>
              <a:rPr lang="en-US" dirty="0"/>
              <a:t>Visualized performance using </a:t>
            </a:r>
            <a:r>
              <a:rPr lang="en-US" b="1" dirty="0"/>
              <a:t>confusion matrices</a:t>
            </a:r>
            <a:r>
              <a:rPr lang="en-US" dirty="0"/>
              <a:t> and </a:t>
            </a:r>
            <a:r>
              <a:rPr lang="en-US" b="1" dirty="0"/>
              <a:t>ROC curves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07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DB970-EC73-7A55-6051-55E762E40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8DDA3F-476B-8F87-AC58-F3AD39167413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6D31F-C24E-B94C-3722-3AD96E940946}"/>
              </a:ext>
            </a:extLst>
          </p:cNvPr>
          <p:cNvSpPr txBox="1"/>
          <p:nvPr/>
        </p:nvSpPr>
        <p:spPr>
          <a:xfrm>
            <a:off x="673100" y="426482"/>
            <a:ext cx="1071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SMOTE:</a:t>
            </a:r>
          </a:p>
          <a:p>
            <a:r>
              <a:rPr lang="en-US" dirty="0"/>
              <a:t>Applied </a:t>
            </a:r>
            <a:r>
              <a:rPr lang="en-US" b="1" dirty="0"/>
              <a:t>SMOTE</a:t>
            </a:r>
            <a:r>
              <a:rPr lang="en-US" dirty="0"/>
              <a:t> to balance the training data, ensuring all </a:t>
            </a:r>
            <a:r>
              <a:rPr lang="en-US" b="1" dirty="0"/>
              <a:t>travel types (Solo, Friends, Family)</a:t>
            </a:r>
            <a:r>
              <a:rPr lang="en-US" dirty="0"/>
              <a:t> were equally learned. This improved </a:t>
            </a:r>
            <a:r>
              <a:rPr lang="en-US" b="1" dirty="0"/>
              <a:t>model fairness and recommendation accuracy</a:t>
            </a:r>
            <a:r>
              <a:rPr lang="en-US" dirty="0"/>
              <a:t>.</a:t>
            </a:r>
          </a:p>
          <a:p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9E54F-407D-E981-2987-83A835794B32}"/>
              </a:ext>
            </a:extLst>
          </p:cNvPr>
          <p:cNvSpPr txBox="1"/>
          <p:nvPr/>
        </p:nvSpPr>
        <p:spPr>
          <a:xfrm>
            <a:off x="800100" y="1498600"/>
            <a:ext cx="852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Black" panose="020B0A04020102020204" pitchFamily="34" charset="0"/>
              </a:rPr>
              <a:t>SELECTING BEST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6B059-5145-ABFA-C65C-64EEBF2BF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927003"/>
            <a:ext cx="8521700" cy="450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56090-CA78-9F9E-376A-5BEC31C1C9EF}"/>
              </a:ext>
            </a:extLst>
          </p:cNvPr>
          <p:cNvSpPr txBox="1"/>
          <p:nvPr/>
        </p:nvSpPr>
        <p:spPr>
          <a:xfrm>
            <a:off x="9423401" y="2603498"/>
            <a:ext cx="196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evaluating </a:t>
            </a:r>
            <a:r>
              <a:rPr lang="en-US" dirty="0">
                <a:highlight>
                  <a:srgbClr val="FFFF00"/>
                </a:highlight>
              </a:rPr>
              <a:t>Random forest </a:t>
            </a:r>
            <a:r>
              <a:rPr lang="en-US" dirty="0"/>
              <a:t>is selected as the best model </a:t>
            </a:r>
          </a:p>
          <a:p>
            <a:r>
              <a:rPr lang="en-US" dirty="0"/>
              <a:t>as it consistently outperform other models across all metrics</a:t>
            </a:r>
          </a:p>
        </p:txBody>
      </p:sp>
    </p:spTree>
    <p:extLst>
      <p:ext uri="{BB962C8B-B14F-4D97-AF65-F5344CB8AC3E}">
        <p14:creationId xmlns:p14="http://schemas.microsoft.com/office/powerpoint/2010/main" val="2320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5881C-92B5-FC2C-96E0-47591F7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2425F6-9E0D-D85A-2863-2928C29DA7AD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C9D5B-D59E-A2C9-144D-BF32ECA1DC5C}"/>
              </a:ext>
            </a:extLst>
          </p:cNvPr>
          <p:cNvSpPr txBox="1"/>
          <p:nvPr/>
        </p:nvSpPr>
        <p:spPr>
          <a:xfrm>
            <a:off x="1352550" y="580370"/>
            <a:ext cx="948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Model Dumping And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845C0-9021-DD2E-5BD9-9B601147F4F6}"/>
              </a:ext>
            </a:extLst>
          </p:cNvPr>
          <p:cNvSpPr txBox="1"/>
          <p:nvPr/>
        </p:nvSpPr>
        <p:spPr>
          <a:xfrm>
            <a:off x="495300" y="1320801"/>
            <a:ext cx="5384800" cy="4524315"/>
          </a:xfrm>
          <a:prstGeom prst="rect">
            <a:avLst/>
          </a:prstGeom>
          <a:solidFill>
            <a:srgbClr val="FFC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joblib</a:t>
            </a:r>
            <a:endParaRPr lang="en-IN" dirty="0"/>
          </a:p>
          <a:p>
            <a:r>
              <a:rPr lang="en-IN" dirty="0" err="1"/>
              <a:t>joblib.dump</a:t>
            </a:r>
            <a:r>
              <a:rPr lang="en-IN" dirty="0"/>
              <a:t>(</a:t>
            </a:r>
            <a:r>
              <a:rPr lang="en-IN" dirty="0" err="1"/>
              <a:t>best_rf_model</a:t>
            </a:r>
            <a:r>
              <a:rPr lang="en-IN" dirty="0"/>
              <a:t>, "</a:t>
            </a:r>
            <a:r>
              <a:rPr lang="en-IN" dirty="0" err="1"/>
              <a:t>travel_model.pkl</a:t>
            </a:r>
            <a:r>
              <a:rPr lang="en-IN" dirty="0"/>
              <a:t>")</a:t>
            </a:r>
          </a:p>
          <a:p>
            <a:r>
              <a:rPr lang="en-IN" dirty="0" err="1"/>
              <a:t>joblib.dump</a:t>
            </a:r>
            <a:r>
              <a:rPr lang="en-IN" dirty="0"/>
              <a:t>(</a:t>
            </a:r>
            <a:r>
              <a:rPr lang="en-IN" dirty="0" err="1"/>
              <a:t>ms</a:t>
            </a:r>
            <a:r>
              <a:rPr lang="en-IN" dirty="0"/>
              <a:t>, "</a:t>
            </a:r>
            <a:r>
              <a:rPr lang="en-IN" dirty="0" err="1"/>
              <a:t>scaler.pkl</a:t>
            </a:r>
            <a:r>
              <a:rPr lang="en-IN" dirty="0"/>
              <a:t>")</a:t>
            </a:r>
          </a:p>
          <a:p>
            <a:endParaRPr lang="en-IN" dirty="0"/>
          </a:p>
          <a:p>
            <a:r>
              <a:rPr lang="en-IN" dirty="0" err="1"/>
              <a:t>joblib.dump</a:t>
            </a:r>
            <a:r>
              <a:rPr lang="en-IN" dirty="0"/>
              <a:t>(le, "</a:t>
            </a:r>
            <a:r>
              <a:rPr lang="en-IN" dirty="0" err="1"/>
              <a:t>label_encoder.pkl</a:t>
            </a:r>
            <a:r>
              <a:rPr lang="en-IN" dirty="0"/>
              <a:t>")</a:t>
            </a:r>
          </a:p>
          <a:p>
            <a:r>
              <a:rPr lang="en-IN" dirty="0" err="1"/>
              <a:t>joblib.dump</a:t>
            </a:r>
            <a:r>
              <a:rPr lang="en-IN" dirty="0"/>
              <a:t>(le0, "label_encoder0.pkl")</a:t>
            </a:r>
          </a:p>
          <a:p>
            <a:r>
              <a:rPr lang="en-IN" dirty="0" err="1"/>
              <a:t>joblib.dump</a:t>
            </a:r>
            <a:r>
              <a:rPr lang="en-IN" dirty="0"/>
              <a:t>(le1, "label_encoder1.pkl")</a:t>
            </a:r>
          </a:p>
          <a:p>
            <a:r>
              <a:rPr lang="en-IN" dirty="0" err="1"/>
              <a:t>joblib.dump</a:t>
            </a:r>
            <a:r>
              <a:rPr lang="en-IN" dirty="0"/>
              <a:t>(le2, "label_encoder2.pkl")</a:t>
            </a:r>
          </a:p>
          <a:p>
            <a:r>
              <a:rPr lang="en-IN" dirty="0" err="1"/>
              <a:t>joblib.dump</a:t>
            </a:r>
            <a:r>
              <a:rPr lang="en-IN" dirty="0"/>
              <a:t>(le3, "label_encoder3.pkl")</a:t>
            </a:r>
          </a:p>
          <a:p>
            <a:r>
              <a:rPr lang="en-IN" dirty="0" err="1"/>
              <a:t>joblib.dump</a:t>
            </a:r>
            <a:r>
              <a:rPr lang="en-IN" dirty="0"/>
              <a:t>(le4, "label_encoder4.pkl")</a:t>
            </a:r>
          </a:p>
          <a:p>
            <a:r>
              <a:rPr lang="en-IN" dirty="0" err="1"/>
              <a:t>joblib.dump</a:t>
            </a:r>
            <a:r>
              <a:rPr lang="en-IN" dirty="0"/>
              <a:t>(le5, "label_encoder5.pkl")</a:t>
            </a:r>
          </a:p>
          <a:p>
            <a:r>
              <a:rPr lang="en-IN" dirty="0" err="1"/>
              <a:t>joblib.dump</a:t>
            </a:r>
            <a:r>
              <a:rPr lang="en-IN" dirty="0"/>
              <a:t>(le6, "label_encoder6.pkl")</a:t>
            </a:r>
          </a:p>
          <a:p>
            <a:r>
              <a:rPr lang="en-IN" dirty="0" err="1"/>
              <a:t>joblib.dump</a:t>
            </a:r>
            <a:r>
              <a:rPr lang="en-IN" dirty="0"/>
              <a:t>(le7, "label_encoder7.pkl")</a:t>
            </a:r>
          </a:p>
          <a:p>
            <a:r>
              <a:rPr lang="en-IN" dirty="0" err="1"/>
              <a:t>joblib.dump</a:t>
            </a:r>
            <a:r>
              <a:rPr lang="en-IN" dirty="0"/>
              <a:t>(le8, "label_encoder8.pkl")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F0B6-4F20-A528-1C9E-1ED2AB555C71}"/>
              </a:ext>
            </a:extLst>
          </p:cNvPr>
          <p:cNvSpPr txBox="1"/>
          <p:nvPr/>
        </p:nvSpPr>
        <p:spPr>
          <a:xfrm>
            <a:off x="6096000" y="1828800"/>
            <a:ext cx="538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trained </a:t>
            </a:r>
            <a:r>
              <a:rPr lang="en-US" dirty="0" err="1"/>
              <a:t>smartvoyage</a:t>
            </a:r>
            <a:r>
              <a:rPr lang="en-US" dirty="0"/>
              <a:t> ai model and all </a:t>
            </a:r>
            <a:r>
              <a:rPr lang="en-US" b="1" dirty="0" err="1"/>
              <a:t>labelencoders</a:t>
            </a:r>
            <a:r>
              <a:rPr lang="en-US" b="1" dirty="0"/>
              <a:t> (le0–le8)</a:t>
            </a:r>
            <a:r>
              <a:rPr lang="en-US" dirty="0"/>
              <a:t> were saved using </a:t>
            </a:r>
            <a:r>
              <a:rPr lang="en-US" dirty="0" err="1"/>
              <a:t>joblib</a:t>
            </a:r>
            <a:r>
              <a:rPr lang="en-US" dirty="0"/>
              <a:t> to ensure modular, efficient deployment.</a:t>
            </a:r>
            <a:br>
              <a:rPr lang="en-US" dirty="0"/>
            </a:br>
            <a:r>
              <a:rPr lang="en-US" dirty="0"/>
              <a:t>These files — including the model, scaler, and encoders — are later </a:t>
            </a:r>
            <a:r>
              <a:rPr lang="en-US" b="1" dirty="0"/>
              <a:t>loaded into a </a:t>
            </a:r>
            <a:r>
              <a:rPr lang="en-US" b="1" dirty="0" err="1"/>
              <a:t>Streamlit</a:t>
            </a:r>
            <a:r>
              <a:rPr lang="en-US" b="1" dirty="0"/>
              <a:t> web app</a:t>
            </a:r>
            <a:r>
              <a:rPr lang="en-US" dirty="0"/>
              <a:t>, where user inputs are </a:t>
            </a:r>
            <a:r>
              <a:rPr lang="en-US" b="1" dirty="0"/>
              <a:t>processed in real time</a:t>
            </a:r>
            <a:r>
              <a:rPr lang="en-US" dirty="0"/>
              <a:t> to predict the traveler type and recommend personalized destinations.</a:t>
            </a:r>
            <a:br>
              <a:rPr lang="en-US" dirty="0"/>
            </a:br>
            <a:r>
              <a:rPr lang="en-US" dirty="0"/>
              <a:t>This process enables a </a:t>
            </a:r>
            <a:r>
              <a:rPr lang="en-US" b="1" dirty="0"/>
              <a:t>seamless, scalable, and production-ready AI system</a:t>
            </a:r>
            <a:r>
              <a:rPr lang="en-US" dirty="0"/>
              <a:t> for intelligent travel recommendations.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99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09AE9-8308-1EE1-D765-86DFC00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6E71A-445A-96CB-79D8-F5BADE54220F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C1F76-B94C-9089-1389-A0AE7035F7DE}"/>
              </a:ext>
            </a:extLst>
          </p:cNvPr>
          <p:cNvSpPr txBox="1"/>
          <p:nvPr/>
        </p:nvSpPr>
        <p:spPr>
          <a:xfrm>
            <a:off x="1504336" y="191729"/>
            <a:ext cx="8568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848CE-DDF3-8E81-270F-E602A75E0D11}"/>
              </a:ext>
            </a:extLst>
          </p:cNvPr>
          <p:cNvSpPr txBox="1"/>
          <p:nvPr/>
        </p:nvSpPr>
        <p:spPr>
          <a:xfrm rot="10800000" flipV="1">
            <a:off x="265470" y="1243237"/>
            <a:ext cx="119265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AI Travel Concierge System</a:t>
            </a:r>
            <a:r>
              <a:rPr lang="en-US" sz="2400" dirty="0"/>
              <a:t> is an intelligent, data-driven solution designed to revolutionize how people plan their travel experiences.</a:t>
            </a:r>
          </a:p>
          <a:p>
            <a:r>
              <a:rPr lang="en-US" sz="2400" dirty="0"/>
              <a:t>In today’s world, travelers are overwhelmed by countless destinations, packages, and options — yet most recommendations remain generic and fail to match individual preferences.</a:t>
            </a:r>
          </a:p>
          <a:p>
            <a:r>
              <a:rPr lang="en-US" sz="2400" dirty="0"/>
              <a:t>Our system bridges this gap by using </a:t>
            </a:r>
            <a:r>
              <a:rPr lang="en-US" sz="2400" b="1" dirty="0"/>
              <a:t>Machine Learning</a:t>
            </a:r>
            <a:r>
              <a:rPr lang="en-US" sz="2400" dirty="0"/>
              <a:t> and </a:t>
            </a:r>
            <a:r>
              <a:rPr lang="en-US" sz="2400" b="1" dirty="0"/>
              <a:t>Artificial Intelligence</a:t>
            </a:r>
            <a:r>
              <a:rPr lang="en-US" sz="2400" dirty="0"/>
              <a:t> to analyze traveler behavior, preferences, and demographics to deliver </a:t>
            </a:r>
            <a:r>
              <a:rPr lang="en-US" sz="2400" b="1" dirty="0"/>
              <a:t>personalized travel suggestions</a:t>
            </a:r>
            <a:r>
              <a:rPr lang="en-US" sz="2400" dirty="0"/>
              <a:t>.</a:t>
            </a:r>
          </a:p>
          <a:p>
            <a:r>
              <a:rPr lang="en-US" sz="2400" dirty="0"/>
              <a:t>By leveraging advanced techniques such as </a:t>
            </a:r>
            <a:r>
              <a:rPr lang="en-US" sz="2400" b="1" dirty="0"/>
              <a:t>data preprocessing, feature scaling, SMOTE balancing, and hyperparameter tuning</a:t>
            </a:r>
            <a:r>
              <a:rPr lang="en-US" sz="2400" dirty="0"/>
              <a:t>, the model accurately predicts traveler types and recommends ideal destinations and services tailored to each user.</a:t>
            </a:r>
          </a:p>
          <a:p>
            <a:r>
              <a:rPr lang="en-US" sz="2400" dirty="0"/>
              <a:t>The project also integrates a </a:t>
            </a:r>
            <a:r>
              <a:rPr lang="en-US" sz="2400" b="1" dirty="0" err="1"/>
              <a:t>streamlit</a:t>
            </a:r>
            <a:r>
              <a:rPr lang="en-US" sz="2400" b="1" dirty="0"/>
              <a:t>- based interactive interface</a:t>
            </a:r>
            <a:r>
              <a:rPr lang="en-US" sz="2400" dirty="0"/>
              <a:t>, allowing users to upload data, view model performance, and receive real-time travel recommendations — making it both intelligent and user-friendly.</a:t>
            </a:r>
          </a:p>
          <a:p>
            <a:r>
              <a:rPr lang="en-US" sz="2400" dirty="0"/>
              <a:t>In essence, the AI Travel Concierge System brings together the best of data science and user experience to </a:t>
            </a:r>
            <a:r>
              <a:rPr lang="en-US" sz="2400" b="1" dirty="0"/>
              <a:t>make travel planning smarter, faster, and more personal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310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44D0-5532-AE3A-0FA9-22FEA378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D90877-7FE3-C1E8-F167-96387023B749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511B3-138D-4D61-B05D-C1F2EA577FEE}"/>
              </a:ext>
            </a:extLst>
          </p:cNvPr>
          <p:cNvSpPr txBox="1"/>
          <p:nvPr/>
        </p:nvSpPr>
        <p:spPr>
          <a:xfrm>
            <a:off x="3073400" y="1371600"/>
            <a:ext cx="629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1768F-E9CD-F987-1F30-5F0EE1E70B86}"/>
              </a:ext>
            </a:extLst>
          </p:cNvPr>
          <p:cNvSpPr txBox="1"/>
          <p:nvPr/>
        </p:nvSpPr>
        <p:spPr>
          <a:xfrm>
            <a:off x="1206500" y="2091867"/>
            <a:ext cx="10655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SmartVoyage</a:t>
            </a:r>
            <a:r>
              <a:rPr lang="en-US" b="1" dirty="0"/>
              <a:t> AI successfully demonstrates how artificial intelligence can transform travel personalization.</a:t>
            </a:r>
            <a:br>
              <a:rPr lang="en-US" b="1" dirty="0"/>
            </a:br>
            <a:r>
              <a:rPr lang="en-US" b="1" dirty="0"/>
              <a:t>By integrating machine learning classification with behavioral and demographic features, the system accurately predicts traveler types such as </a:t>
            </a:r>
            <a:r>
              <a:rPr lang="en-US" b="1" i="1" dirty="0"/>
              <a:t>Solo</a:t>
            </a:r>
            <a:r>
              <a:rPr lang="en-US" b="1" dirty="0"/>
              <a:t>, </a:t>
            </a:r>
            <a:r>
              <a:rPr lang="en-US" b="1" i="1" dirty="0"/>
              <a:t>Couple</a:t>
            </a:r>
            <a:r>
              <a:rPr lang="en-US" b="1" dirty="0"/>
              <a:t>, and </a:t>
            </a:r>
            <a:r>
              <a:rPr lang="en-US" b="1" i="1" dirty="0"/>
              <a:t>Family</a:t>
            </a:r>
            <a:r>
              <a:rPr lang="en-US" b="1" dirty="0"/>
              <a:t>, and recommends destinations tailored to their preferences.</a:t>
            </a:r>
          </a:p>
          <a:p>
            <a:endParaRPr lang="en-US" b="1" dirty="0"/>
          </a:p>
          <a:p>
            <a:r>
              <a:rPr lang="en-US" b="1" dirty="0"/>
              <a:t>The project covers the entire data science lifecycle — from dataset creation, preprocessing, and feature engineering to model comparison, hyperparameter tuning, and </a:t>
            </a:r>
            <a:r>
              <a:rPr lang="en-US" b="1" dirty="0" err="1"/>
              <a:t>Streamlit</a:t>
            </a:r>
            <a:r>
              <a:rPr lang="en-US" b="1" dirty="0"/>
              <a:t> deployment — showcasing full-stack AI capability.</a:t>
            </a:r>
          </a:p>
          <a:p>
            <a:endParaRPr lang="en-US" b="1" dirty="0"/>
          </a:p>
          <a:p>
            <a:r>
              <a:rPr lang="en-US" b="1" dirty="0"/>
              <a:t>Through realistic data modeling, balanced accuracy (60–95%), and user-interactive deployment, </a:t>
            </a:r>
            <a:r>
              <a:rPr lang="en-US" b="1" dirty="0" err="1"/>
              <a:t>SmartVoyage</a:t>
            </a:r>
            <a:r>
              <a:rPr lang="en-US" b="1" dirty="0"/>
              <a:t> AI bridges the gap between data-driven insights and real-world application.</a:t>
            </a:r>
          </a:p>
          <a:p>
            <a:r>
              <a:rPr lang="en-US" b="1" dirty="0"/>
              <a:t>Ultimately, this system represents a step toward the next generation of intelligent travel assistants, offering travelers meaningful, context-aware recommendations and giving organizations a tool to enhance customer experience through AI.</a:t>
            </a:r>
          </a:p>
        </p:txBody>
      </p:sp>
    </p:spTree>
    <p:extLst>
      <p:ext uri="{BB962C8B-B14F-4D97-AF65-F5344CB8AC3E}">
        <p14:creationId xmlns:p14="http://schemas.microsoft.com/office/powerpoint/2010/main" val="226149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4A04949-52A7-3905-1828-89904C7D3FB4}"/>
              </a:ext>
            </a:extLst>
          </p:cNvPr>
          <p:cNvSpPr txBox="1"/>
          <p:nvPr/>
        </p:nvSpPr>
        <p:spPr>
          <a:xfrm>
            <a:off x="442913" y="1828798"/>
            <a:ext cx="1044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THANKYOU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EDA21-4E87-26A1-537C-AC1A0D64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FDBE41-A27C-5B93-8DBB-1C47312A45AC}"/>
              </a:ext>
            </a:extLst>
          </p:cNvPr>
          <p:cNvSpPr/>
          <p:nvPr/>
        </p:nvSpPr>
        <p:spPr>
          <a:xfrm>
            <a:off x="2476858" y="0"/>
            <a:ext cx="9067442" cy="6858000"/>
          </a:xfrm>
          <a:custGeom>
            <a:avLst/>
            <a:gdLst/>
            <a:ahLst/>
            <a:cxnLst/>
            <a:rect l="l" t="t" r="r" b="b"/>
            <a:pathLst>
              <a:path w="9067442" h="6858000">
                <a:moveTo>
                  <a:pt x="2341066" y="2885361"/>
                </a:moveTo>
                <a:lnTo>
                  <a:pt x="2245751" y="3199090"/>
                </a:lnTo>
                <a:lnTo>
                  <a:pt x="2437414" y="3199090"/>
                </a:lnTo>
                <a:close/>
                <a:moveTo>
                  <a:pt x="6316265" y="2848451"/>
                </a:moveTo>
                <a:cubicBezTo>
                  <a:pt x="6373018" y="2848451"/>
                  <a:pt x="6417964" y="2867402"/>
                  <a:pt x="6451104" y="2905304"/>
                </a:cubicBezTo>
                <a:cubicBezTo>
                  <a:pt x="6484242" y="2943205"/>
                  <a:pt x="6500812" y="3003233"/>
                  <a:pt x="6500812" y="3085386"/>
                </a:cubicBezTo>
                <a:cubicBezTo>
                  <a:pt x="6500812" y="3183017"/>
                  <a:pt x="6484937" y="3250684"/>
                  <a:pt x="6453187" y="3288387"/>
                </a:cubicBezTo>
                <a:cubicBezTo>
                  <a:pt x="6421437" y="3326090"/>
                  <a:pt x="6376590" y="3344942"/>
                  <a:pt x="6318646" y="3344942"/>
                </a:cubicBezTo>
                <a:cubicBezTo>
                  <a:pt x="6262290" y="3344942"/>
                  <a:pt x="6217741" y="3325694"/>
                  <a:pt x="6184998" y="3287197"/>
                </a:cubicBezTo>
                <a:cubicBezTo>
                  <a:pt x="6152256" y="3248700"/>
                  <a:pt x="6135886" y="3185398"/>
                  <a:pt x="6135886" y="3097292"/>
                </a:cubicBezTo>
                <a:cubicBezTo>
                  <a:pt x="6135886" y="3008392"/>
                  <a:pt x="6152356" y="2944694"/>
                  <a:pt x="6185296" y="2906197"/>
                </a:cubicBezTo>
                <a:cubicBezTo>
                  <a:pt x="6218237" y="2867700"/>
                  <a:pt x="6261894" y="2848451"/>
                  <a:pt x="6316265" y="2848451"/>
                </a:cubicBezTo>
                <a:close/>
                <a:moveTo>
                  <a:pt x="6919912" y="2659142"/>
                </a:moveTo>
                <a:lnTo>
                  <a:pt x="6919912" y="3179101"/>
                </a:lnTo>
                <a:cubicBezTo>
                  <a:pt x="6919912" y="3221932"/>
                  <a:pt x="6928246" y="3271111"/>
                  <a:pt x="6944915" y="3326636"/>
                </a:cubicBezTo>
                <a:cubicBezTo>
                  <a:pt x="6955234" y="3361140"/>
                  <a:pt x="6974383" y="3394652"/>
                  <a:pt x="7002362" y="3427174"/>
                </a:cubicBezTo>
                <a:cubicBezTo>
                  <a:pt x="7030342" y="3459696"/>
                  <a:pt x="7061200" y="3484782"/>
                  <a:pt x="7094934" y="3502430"/>
                </a:cubicBezTo>
                <a:cubicBezTo>
                  <a:pt x="7128668" y="3520079"/>
                  <a:pt x="7170638" y="3531878"/>
                  <a:pt x="7220842" y="3537828"/>
                </a:cubicBezTo>
                <a:cubicBezTo>
                  <a:pt x="7271048" y="3543778"/>
                  <a:pt x="7317382" y="3546753"/>
                  <a:pt x="7359848" y="3546753"/>
                </a:cubicBezTo>
                <a:cubicBezTo>
                  <a:pt x="7433270" y="3546753"/>
                  <a:pt x="7496174" y="3537036"/>
                  <a:pt x="7548562" y="3517601"/>
                </a:cubicBezTo>
                <a:cubicBezTo>
                  <a:pt x="7586266" y="3503723"/>
                  <a:pt x="7622282" y="3479630"/>
                  <a:pt x="7656611" y="3445322"/>
                </a:cubicBezTo>
                <a:cubicBezTo>
                  <a:pt x="7690941" y="3411014"/>
                  <a:pt x="7716142" y="3370956"/>
                  <a:pt x="7732216" y="3325148"/>
                </a:cubicBezTo>
                <a:cubicBezTo>
                  <a:pt x="7748290" y="3279340"/>
                  <a:pt x="7756326" y="3230658"/>
                  <a:pt x="7756326" y="3179101"/>
                </a:cubicBezTo>
                <a:lnTo>
                  <a:pt x="7756326" y="2659142"/>
                </a:lnTo>
                <a:lnTo>
                  <a:pt x="7487245" y="2659142"/>
                </a:lnTo>
                <a:lnTo>
                  <a:pt x="7487245" y="3191482"/>
                </a:lnTo>
                <a:cubicBezTo>
                  <a:pt x="7487245" y="3239857"/>
                  <a:pt x="7474049" y="3277230"/>
                  <a:pt x="7447656" y="3303600"/>
                </a:cubicBezTo>
                <a:cubicBezTo>
                  <a:pt x="7421264" y="3329971"/>
                  <a:pt x="7384851" y="3343156"/>
                  <a:pt x="7338416" y="3343156"/>
                </a:cubicBezTo>
                <a:cubicBezTo>
                  <a:pt x="7291586" y="3343156"/>
                  <a:pt x="7254974" y="3329774"/>
                  <a:pt x="7228582" y="3303010"/>
                </a:cubicBezTo>
                <a:cubicBezTo>
                  <a:pt x="7202190" y="3276246"/>
                  <a:pt x="7188993" y="3239069"/>
                  <a:pt x="7188993" y="3191482"/>
                </a:cubicBezTo>
                <a:lnTo>
                  <a:pt x="7188993" y="2659142"/>
                </a:lnTo>
                <a:close/>
                <a:moveTo>
                  <a:pt x="4859536" y="2659142"/>
                </a:moveTo>
                <a:lnTo>
                  <a:pt x="4868537" y="2659142"/>
                </a:lnTo>
                <a:lnTo>
                  <a:pt x="4866625" y="2669720"/>
                </a:lnTo>
                <a:close/>
                <a:moveTo>
                  <a:pt x="3929657" y="2659142"/>
                </a:moveTo>
                <a:lnTo>
                  <a:pt x="4199334" y="2659142"/>
                </a:lnTo>
                <a:lnTo>
                  <a:pt x="4199334" y="2988945"/>
                </a:lnTo>
                <a:lnTo>
                  <a:pt x="4481819" y="2659142"/>
                </a:lnTo>
                <a:lnTo>
                  <a:pt x="4840486" y="2659142"/>
                </a:lnTo>
                <a:lnTo>
                  <a:pt x="4522012" y="2988545"/>
                </a:lnTo>
                <a:lnTo>
                  <a:pt x="4743612" y="3350368"/>
                </a:lnTo>
                <a:lnTo>
                  <a:pt x="4710809" y="3531870"/>
                </a:lnTo>
                <a:lnTo>
                  <a:pt x="4522673" y="3531870"/>
                </a:lnTo>
                <a:lnTo>
                  <a:pt x="4338656" y="3172962"/>
                </a:lnTo>
                <a:lnTo>
                  <a:pt x="4199334" y="3318906"/>
                </a:lnTo>
                <a:lnTo>
                  <a:pt x="4199334" y="3531870"/>
                </a:lnTo>
                <a:lnTo>
                  <a:pt x="3929657" y="3531870"/>
                </a:lnTo>
                <a:close/>
                <a:moveTo>
                  <a:pt x="2911078" y="2659142"/>
                </a:moveTo>
                <a:lnTo>
                  <a:pt x="3162895" y="2659142"/>
                </a:lnTo>
                <a:lnTo>
                  <a:pt x="3491507" y="3141978"/>
                </a:lnTo>
                <a:lnTo>
                  <a:pt x="3491507" y="2659142"/>
                </a:lnTo>
                <a:lnTo>
                  <a:pt x="3745706" y="2659142"/>
                </a:lnTo>
                <a:lnTo>
                  <a:pt x="3745706" y="3531870"/>
                </a:lnTo>
                <a:lnTo>
                  <a:pt x="3491507" y="3531870"/>
                </a:lnTo>
                <a:lnTo>
                  <a:pt x="3164681" y="3052681"/>
                </a:lnTo>
                <a:lnTo>
                  <a:pt x="3164681" y="3531870"/>
                </a:lnTo>
                <a:lnTo>
                  <a:pt x="2911078" y="3531870"/>
                </a:lnTo>
                <a:close/>
                <a:moveTo>
                  <a:pt x="2197289" y="2659142"/>
                </a:moveTo>
                <a:lnTo>
                  <a:pt x="2491448" y="2659142"/>
                </a:lnTo>
                <a:lnTo>
                  <a:pt x="2819400" y="3531870"/>
                </a:lnTo>
                <a:lnTo>
                  <a:pt x="2537008" y="3531870"/>
                </a:lnTo>
                <a:lnTo>
                  <a:pt x="2493354" y="3387805"/>
                </a:lnTo>
                <a:lnTo>
                  <a:pt x="2187178" y="3387805"/>
                </a:lnTo>
                <a:lnTo>
                  <a:pt x="2144641" y="3531870"/>
                </a:lnTo>
                <a:lnTo>
                  <a:pt x="1869281" y="3531870"/>
                </a:lnTo>
                <a:close/>
                <a:moveTo>
                  <a:pt x="938808" y="2659142"/>
                </a:moveTo>
                <a:lnTo>
                  <a:pt x="1208485" y="2659142"/>
                </a:lnTo>
                <a:lnTo>
                  <a:pt x="1208485" y="2964537"/>
                </a:lnTo>
                <a:lnTo>
                  <a:pt x="1503164" y="2964537"/>
                </a:lnTo>
                <a:lnTo>
                  <a:pt x="1503164" y="2659142"/>
                </a:lnTo>
                <a:lnTo>
                  <a:pt x="1774031" y="2659142"/>
                </a:lnTo>
                <a:lnTo>
                  <a:pt x="1774031" y="3531870"/>
                </a:lnTo>
                <a:lnTo>
                  <a:pt x="1503164" y="3531870"/>
                </a:lnTo>
                <a:lnTo>
                  <a:pt x="1503164" y="3178850"/>
                </a:lnTo>
                <a:lnTo>
                  <a:pt x="1208485" y="3178850"/>
                </a:lnTo>
                <a:lnTo>
                  <a:pt x="1208485" y="3531870"/>
                </a:lnTo>
                <a:lnTo>
                  <a:pt x="938808" y="3531870"/>
                </a:lnTo>
                <a:close/>
                <a:moveTo>
                  <a:pt x="0" y="2659142"/>
                </a:moveTo>
                <a:lnTo>
                  <a:pt x="819745" y="2659142"/>
                </a:lnTo>
                <a:lnTo>
                  <a:pt x="819745" y="2874645"/>
                </a:lnTo>
                <a:lnTo>
                  <a:pt x="544711" y="2874645"/>
                </a:lnTo>
                <a:lnTo>
                  <a:pt x="544711" y="3531870"/>
                </a:lnTo>
                <a:lnTo>
                  <a:pt x="275034" y="3531870"/>
                </a:lnTo>
                <a:lnTo>
                  <a:pt x="275034" y="2874645"/>
                </a:lnTo>
                <a:lnTo>
                  <a:pt x="0" y="2874645"/>
                </a:lnTo>
                <a:close/>
                <a:moveTo>
                  <a:pt x="6316860" y="2644259"/>
                </a:moveTo>
                <a:cubicBezTo>
                  <a:pt x="6175176" y="2644259"/>
                  <a:pt x="6064646" y="2683947"/>
                  <a:pt x="5985272" y="2763322"/>
                </a:cubicBezTo>
                <a:cubicBezTo>
                  <a:pt x="5905897" y="2842697"/>
                  <a:pt x="5866209" y="2953623"/>
                  <a:pt x="5866209" y="3096101"/>
                </a:cubicBezTo>
                <a:cubicBezTo>
                  <a:pt x="5866209" y="3198098"/>
                  <a:pt x="5886251" y="3283030"/>
                  <a:pt x="5926336" y="3350895"/>
                </a:cubicBezTo>
                <a:cubicBezTo>
                  <a:pt x="5966420" y="3418761"/>
                  <a:pt x="6018708" y="3468370"/>
                  <a:pt x="6083200" y="3499723"/>
                </a:cubicBezTo>
                <a:cubicBezTo>
                  <a:pt x="6147692" y="3531076"/>
                  <a:pt x="6229151" y="3546753"/>
                  <a:pt x="6327576" y="3546753"/>
                </a:cubicBezTo>
                <a:cubicBezTo>
                  <a:pt x="6424414" y="3546753"/>
                  <a:pt x="6505277" y="3528596"/>
                  <a:pt x="6570166" y="3492282"/>
                </a:cubicBezTo>
                <a:cubicBezTo>
                  <a:pt x="6635055" y="3455968"/>
                  <a:pt x="6684664" y="3405168"/>
                  <a:pt x="6718994" y="3339882"/>
                </a:cubicBezTo>
                <a:cubicBezTo>
                  <a:pt x="6753324" y="3274596"/>
                  <a:pt x="6770488" y="3190955"/>
                  <a:pt x="6770488" y="3088958"/>
                </a:cubicBezTo>
                <a:cubicBezTo>
                  <a:pt x="6770488" y="2948464"/>
                  <a:pt x="6731198" y="2839224"/>
                  <a:pt x="6652616" y="2761238"/>
                </a:cubicBezTo>
                <a:cubicBezTo>
                  <a:pt x="6574036" y="2683252"/>
                  <a:pt x="6462116" y="2644259"/>
                  <a:pt x="6316860" y="2644259"/>
                </a:cubicBezTo>
                <a:close/>
                <a:moveTo>
                  <a:pt x="5349121" y="0"/>
                </a:moveTo>
                <a:lnTo>
                  <a:pt x="9067442" y="0"/>
                </a:lnTo>
                <a:lnTo>
                  <a:pt x="7828002" y="6858000"/>
                </a:lnTo>
                <a:lnTo>
                  <a:pt x="4109680" y="6858000"/>
                </a:lnTo>
                <a:lnTo>
                  <a:pt x="4710809" y="3531870"/>
                </a:lnTo>
                <a:lnTo>
                  <a:pt x="4854773" y="3531870"/>
                </a:lnTo>
                <a:lnTo>
                  <a:pt x="4743612" y="3350368"/>
                </a:lnTo>
                <a:lnTo>
                  <a:pt x="4866625" y="2669720"/>
                </a:lnTo>
                <a:lnTo>
                  <a:pt x="5199459" y="3166348"/>
                </a:lnTo>
                <a:lnTo>
                  <a:pt x="5199459" y="3531870"/>
                </a:lnTo>
                <a:lnTo>
                  <a:pt x="5469731" y="3531870"/>
                </a:lnTo>
                <a:lnTo>
                  <a:pt x="5469731" y="3166348"/>
                </a:lnTo>
                <a:lnTo>
                  <a:pt x="5809059" y="2659142"/>
                </a:lnTo>
                <a:lnTo>
                  <a:pt x="5511114" y="2659142"/>
                </a:lnTo>
                <a:lnTo>
                  <a:pt x="5334930" y="2953552"/>
                </a:lnTo>
                <a:lnTo>
                  <a:pt x="5159080" y="2659142"/>
                </a:lnTo>
                <a:lnTo>
                  <a:pt x="4868537" y="2659142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1D6B4E0-33DD-E146-5177-8D0CD8C6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6" y="4471988"/>
            <a:ext cx="3386137" cy="2257425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Agency FB" panose="020B0503020202020204" pitchFamily="34" charset="0"/>
              </a:rPr>
              <a:t>Presented by</a:t>
            </a:r>
            <a:br>
              <a:rPr lang="en-IN" sz="3600" b="1" dirty="0">
                <a:latin typeface="Agency FB" panose="020B0503020202020204" pitchFamily="34" charset="0"/>
              </a:rPr>
            </a:br>
            <a:r>
              <a:rPr lang="en-IN" sz="3600" b="1" dirty="0">
                <a:latin typeface="Agency FB" panose="020B0503020202020204" pitchFamily="34" charset="0"/>
              </a:rPr>
              <a:t>       Akshaya P T</a:t>
            </a:r>
          </a:p>
        </p:txBody>
      </p:sp>
    </p:spTree>
    <p:extLst>
      <p:ext uri="{BB962C8B-B14F-4D97-AF65-F5344CB8AC3E}">
        <p14:creationId xmlns:p14="http://schemas.microsoft.com/office/powerpoint/2010/main" val="287311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DE9D20-6B79-00AD-75AD-BEAB0A3E9F69}"/>
              </a:ext>
            </a:extLst>
          </p:cNvPr>
          <p:cNvSpPr/>
          <p:nvPr/>
        </p:nvSpPr>
        <p:spPr>
          <a:xfrm>
            <a:off x="-1" y="121444"/>
            <a:ext cx="7669161" cy="6615112"/>
          </a:xfrm>
          <a:custGeom>
            <a:avLst/>
            <a:gdLst>
              <a:gd name="connsiteX0" fmla="*/ 265472 w 6101770"/>
              <a:gd name="connsiteY0" fmla="*/ 3945194 h 5007079"/>
              <a:gd name="connsiteX1" fmla="*/ 1095665 w 6101770"/>
              <a:gd name="connsiteY1" fmla="*/ 3945194 h 5007079"/>
              <a:gd name="connsiteX2" fmla="*/ 1361135 w 6101770"/>
              <a:gd name="connsiteY2" fmla="*/ 4476137 h 5007079"/>
              <a:gd name="connsiteX3" fmla="*/ 1095665 w 6101770"/>
              <a:gd name="connsiteY3" fmla="*/ 5007079 h 5007079"/>
              <a:gd name="connsiteX4" fmla="*/ 265472 w 6101770"/>
              <a:gd name="connsiteY4" fmla="*/ 5007079 h 5007079"/>
              <a:gd name="connsiteX5" fmla="*/ 1 w 6101770"/>
              <a:gd name="connsiteY5" fmla="*/ 4476137 h 5007079"/>
              <a:gd name="connsiteX6" fmla="*/ 1499101 w 6101770"/>
              <a:gd name="connsiteY6" fmla="*/ 3406873 h 5007079"/>
              <a:gd name="connsiteX7" fmla="*/ 2329294 w 6101770"/>
              <a:gd name="connsiteY7" fmla="*/ 3406873 h 5007079"/>
              <a:gd name="connsiteX8" fmla="*/ 2594765 w 6101770"/>
              <a:gd name="connsiteY8" fmla="*/ 3937816 h 5007079"/>
              <a:gd name="connsiteX9" fmla="*/ 2329294 w 6101770"/>
              <a:gd name="connsiteY9" fmla="*/ 4468758 h 5007079"/>
              <a:gd name="connsiteX10" fmla="*/ 1499101 w 6101770"/>
              <a:gd name="connsiteY10" fmla="*/ 4468758 h 5007079"/>
              <a:gd name="connsiteX11" fmla="*/ 1233631 w 6101770"/>
              <a:gd name="connsiteY11" fmla="*/ 3937816 h 5007079"/>
              <a:gd name="connsiteX12" fmla="*/ 2732727 w 6101770"/>
              <a:gd name="connsiteY12" fmla="*/ 2846438 h 5007079"/>
              <a:gd name="connsiteX13" fmla="*/ 3562920 w 6101770"/>
              <a:gd name="connsiteY13" fmla="*/ 2846438 h 5007079"/>
              <a:gd name="connsiteX14" fmla="*/ 3828391 w 6101770"/>
              <a:gd name="connsiteY14" fmla="*/ 3377381 h 5007079"/>
              <a:gd name="connsiteX15" fmla="*/ 3562920 w 6101770"/>
              <a:gd name="connsiteY15" fmla="*/ 3908323 h 5007079"/>
              <a:gd name="connsiteX16" fmla="*/ 2732727 w 6101770"/>
              <a:gd name="connsiteY16" fmla="*/ 3908323 h 5007079"/>
              <a:gd name="connsiteX17" fmla="*/ 2467256 w 6101770"/>
              <a:gd name="connsiteY17" fmla="*/ 3377381 h 5007079"/>
              <a:gd name="connsiteX18" fmla="*/ 265471 w 6101770"/>
              <a:gd name="connsiteY18" fmla="*/ 2835377 h 5007079"/>
              <a:gd name="connsiteX19" fmla="*/ 1095663 w 6101770"/>
              <a:gd name="connsiteY19" fmla="*/ 2835377 h 5007079"/>
              <a:gd name="connsiteX20" fmla="*/ 1361134 w 6101770"/>
              <a:gd name="connsiteY20" fmla="*/ 3366320 h 5007079"/>
              <a:gd name="connsiteX21" fmla="*/ 1095663 w 6101770"/>
              <a:gd name="connsiteY21" fmla="*/ 3897262 h 5007079"/>
              <a:gd name="connsiteX22" fmla="*/ 265471 w 6101770"/>
              <a:gd name="connsiteY22" fmla="*/ 3897262 h 5007079"/>
              <a:gd name="connsiteX23" fmla="*/ 0 w 6101770"/>
              <a:gd name="connsiteY23" fmla="*/ 3366320 h 5007079"/>
              <a:gd name="connsiteX24" fmla="*/ 1499100 w 6101770"/>
              <a:gd name="connsiteY24" fmla="*/ 2256503 h 5007079"/>
              <a:gd name="connsiteX25" fmla="*/ 2329293 w 6101770"/>
              <a:gd name="connsiteY25" fmla="*/ 2256503 h 5007079"/>
              <a:gd name="connsiteX26" fmla="*/ 2594764 w 6101770"/>
              <a:gd name="connsiteY26" fmla="*/ 2787446 h 5007079"/>
              <a:gd name="connsiteX27" fmla="*/ 2329293 w 6101770"/>
              <a:gd name="connsiteY27" fmla="*/ 3318388 h 5007079"/>
              <a:gd name="connsiteX28" fmla="*/ 1499100 w 6101770"/>
              <a:gd name="connsiteY28" fmla="*/ 3318388 h 5007079"/>
              <a:gd name="connsiteX29" fmla="*/ 1233629 w 6101770"/>
              <a:gd name="connsiteY29" fmla="*/ 2787446 h 5007079"/>
              <a:gd name="connsiteX30" fmla="*/ 3838848 w 6101770"/>
              <a:gd name="connsiteY30" fmla="*/ 2227006 h 5007079"/>
              <a:gd name="connsiteX31" fmla="*/ 4669041 w 6101770"/>
              <a:gd name="connsiteY31" fmla="*/ 2227006 h 5007079"/>
              <a:gd name="connsiteX32" fmla="*/ 4934512 w 6101770"/>
              <a:gd name="connsiteY32" fmla="*/ 2757949 h 5007079"/>
              <a:gd name="connsiteX33" fmla="*/ 4669041 w 6101770"/>
              <a:gd name="connsiteY33" fmla="*/ 3288891 h 5007079"/>
              <a:gd name="connsiteX34" fmla="*/ 3838848 w 6101770"/>
              <a:gd name="connsiteY34" fmla="*/ 3288891 h 5007079"/>
              <a:gd name="connsiteX35" fmla="*/ 3573377 w 6101770"/>
              <a:gd name="connsiteY35" fmla="*/ 2757949 h 5007079"/>
              <a:gd name="connsiteX36" fmla="*/ 265472 w 6101770"/>
              <a:gd name="connsiteY36" fmla="*/ 1725561 h 5007079"/>
              <a:gd name="connsiteX37" fmla="*/ 1095665 w 6101770"/>
              <a:gd name="connsiteY37" fmla="*/ 1725561 h 5007079"/>
              <a:gd name="connsiteX38" fmla="*/ 1361135 w 6101770"/>
              <a:gd name="connsiteY38" fmla="*/ 2256504 h 5007079"/>
              <a:gd name="connsiteX39" fmla="*/ 1095665 w 6101770"/>
              <a:gd name="connsiteY39" fmla="*/ 2787446 h 5007079"/>
              <a:gd name="connsiteX40" fmla="*/ 265472 w 6101770"/>
              <a:gd name="connsiteY40" fmla="*/ 2787446 h 5007079"/>
              <a:gd name="connsiteX41" fmla="*/ 1 w 6101770"/>
              <a:gd name="connsiteY41" fmla="*/ 2256504 h 5007079"/>
              <a:gd name="connsiteX42" fmla="*/ 2666358 w 6101770"/>
              <a:gd name="connsiteY42" fmla="*/ 1696063 h 5007079"/>
              <a:gd name="connsiteX43" fmla="*/ 3496551 w 6101770"/>
              <a:gd name="connsiteY43" fmla="*/ 1696063 h 5007079"/>
              <a:gd name="connsiteX44" fmla="*/ 3762022 w 6101770"/>
              <a:gd name="connsiteY44" fmla="*/ 2227006 h 5007079"/>
              <a:gd name="connsiteX45" fmla="*/ 3496551 w 6101770"/>
              <a:gd name="connsiteY45" fmla="*/ 2757948 h 5007079"/>
              <a:gd name="connsiteX46" fmla="*/ 2666358 w 6101770"/>
              <a:gd name="connsiteY46" fmla="*/ 2757948 h 5007079"/>
              <a:gd name="connsiteX47" fmla="*/ 2400887 w 6101770"/>
              <a:gd name="connsiteY47" fmla="*/ 2227006 h 5007079"/>
              <a:gd name="connsiteX48" fmla="*/ 5006106 w 6101770"/>
              <a:gd name="connsiteY48" fmla="*/ 1644446 h 5007079"/>
              <a:gd name="connsiteX49" fmla="*/ 5836299 w 6101770"/>
              <a:gd name="connsiteY49" fmla="*/ 1644446 h 5007079"/>
              <a:gd name="connsiteX50" fmla="*/ 6101770 w 6101770"/>
              <a:gd name="connsiteY50" fmla="*/ 2175389 h 5007079"/>
              <a:gd name="connsiteX51" fmla="*/ 5836299 w 6101770"/>
              <a:gd name="connsiteY51" fmla="*/ 2706331 h 5007079"/>
              <a:gd name="connsiteX52" fmla="*/ 5006106 w 6101770"/>
              <a:gd name="connsiteY52" fmla="*/ 2706331 h 5007079"/>
              <a:gd name="connsiteX53" fmla="*/ 4740635 w 6101770"/>
              <a:gd name="connsiteY53" fmla="*/ 2175389 h 5007079"/>
              <a:gd name="connsiteX54" fmla="*/ 1432730 w 6101770"/>
              <a:gd name="connsiteY54" fmla="*/ 1150373 h 5007079"/>
              <a:gd name="connsiteX55" fmla="*/ 2262923 w 6101770"/>
              <a:gd name="connsiteY55" fmla="*/ 1150373 h 5007079"/>
              <a:gd name="connsiteX56" fmla="*/ 2528394 w 6101770"/>
              <a:gd name="connsiteY56" fmla="*/ 1681316 h 5007079"/>
              <a:gd name="connsiteX57" fmla="*/ 2262923 w 6101770"/>
              <a:gd name="connsiteY57" fmla="*/ 2212258 h 5007079"/>
              <a:gd name="connsiteX58" fmla="*/ 1432730 w 6101770"/>
              <a:gd name="connsiteY58" fmla="*/ 2212258 h 5007079"/>
              <a:gd name="connsiteX59" fmla="*/ 1167259 w 6101770"/>
              <a:gd name="connsiteY59" fmla="*/ 1681316 h 5007079"/>
              <a:gd name="connsiteX60" fmla="*/ 3838848 w 6101770"/>
              <a:gd name="connsiteY60" fmla="*/ 1135623 h 5007079"/>
              <a:gd name="connsiteX61" fmla="*/ 4669041 w 6101770"/>
              <a:gd name="connsiteY61" fmla="*/ 1135623 h 5007079"/>
              <a:gd name="connsiteX62" fmla="*/ 4934512 w 6101770"/>
              <a:gd name="connsiteY62" fmla="*/ 1666566 h 5007079"/>
              <a:gd name="connsiteX63" fmla="*/ 4669041 w 6101770"/>
              <a:gd name="connsiteY63" fmla="*/ 2197508 h 5007079"/>
              <a:gd name="connsiteX64" fmla="*/ 3838848 w 6101770"/>
              <a:gd name="connsiteY64" fmla="*/ 2197508 h 5007079"/>
              <a:gd name="connsiteX65" fmla="*/ 3573377 w 6101770"/>
              <a:gd name="connsiteY65" fmla="*/ 1666566 h 5007079"/>
              <a:gd name="connsiteX66" fmla="*/ 2666357 w 6101770"/>
              <a:gd name="connsiteY66" fmla="*/ 545690 h 5007079"/>
              <a:gd name="connsiteX67" fmla="*/ 3496550 w 6101770"/>
              <a:gd name="connsiteY67" fmla="*/ 545690 h 5007079"/>
              <a:gd name="connsiteX68" fmla="*/ 3762021 w 6101770"/>
              <a:gd name="connsiteY68" fmla="*/ 1076633 h 5007079"/>
              <a:gd name="connsiteX69" fmla="*/ 3496550 w 6101770"/>
              <a:gd name="connsiteY69" fmla="*/ 1607575 h 5007079"/>
              <a:gd name="connsiteX70" fmla="*/ 2666357 w 6101770"/>
              <a:gd name="connsiteY70" fmla="*/ 1607575 h 5007079"/>
              <a:gd name="connsiteX71" fmla="*/ 2400886 w 6101770"/>
              <a:gd name="connsiteY71" fmla="*/ 1076633 h 5007079"/>
              <a:gd name="connsiteX72" fmla="*/ 265472 w 6101770"/>
              <a:gd name="connsiteY72" fmla="*/ 545690 h 5007079"/>
              <a:gd name="connsiteX73" fmla="*/ 1095665 w 6101770"/>
              <a:gd name="connsiteY73" fmla="*/ 545690 h 5007079"/>
              <a:gd name="connsiteX74" fmla="*/ 1361135 w 6101770"/>
              <a:gd name="connsiteY74" fmla="*/ 1076633 h 5007079"/>
              <a:gd name="connsiteX75" fmla="*/ 1095665 w 6101770"/>
              <a:gd name="connsiteY75" fmla="*/ 1607575 h 5007079"/>
              <a:gd name="connsiteX76" fmla="*/ 265472 w 6101770"/>
              <a:gd name="connsiteY76" fmla="*/ 1607575 h 5007079"/>
              <a:gd name="connsiteX77" fmla="*/ 1 w 6101770"/>
              <a:gd name="connsiteY77" fmla="*/ 1076633 h 5007079"/>
              <a:gd name="connsiteX78" fmla="*/ 1432729 w 6101770"/>
              <a:gd name="connsiteY78" fmla="*/ 0 h 5007079"/>
              <a:gd name="connsiteX79" fmla="*/ 2262922 w 6101770"/>
              <a:gd name="connsiteY79" fmla="*/ 0 h 5007079"/>
              <a:gd name="connsiteX80" fmla="*/ 2528393 w 6101770"/>
              <a:gd name="connsiteY80" fmla="*/ 530943 h 5007079"/>
              <a:gd name="connsiteX81" fmla="*/ 2262922 w 6101770"/>
              <a:gd name="connsiteY81" fmla="*/ 1061885 h 5007079"/>
              <a:gd name="connsiteX82" fmla="*/ 1432729 w 6101770"/>
              <a:gd name="connsiteY82" fmla="*/ 1061885 h 5007079"/>
              <a:gd name="connsiteX83" fmla="*/ 1167258 w 6101770"/>
              <a:gd name="connsiteY83" fmla="*/ 530943 h 500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101770" h="5007079">
                <a:moveTo>
                  <a:pt x="265472" y="3945194"/>
                </a:moveTo>
                <a:lnTo>
                  <a:pt x="1095665" y="3945194"/>
                </a:lnTo>
                <a:lnTo>
                  <a:pt x="1361135" y="4476137"/>
                </a:lnTo>
                <a:lnTo>
                  <a:pt x="1095665" y="5007079"/>
                </a:lnTo>
                <a:lnTo>
                  <a:pt x="265472" y="5007079"/>
                </a:lnTo>
                <a:lnTo>
                  <a:pt x="1" y="4476137"/>
                </a:lnTo>
                <a:close/>
                <a:moveTo>
                  <a:pt x="1499101" y="3406873"/>
                </a:moveTo>
                <a:lnTo>
                  <a:pt x="2329294" y="3406873"/>
                </a:lnTo>
                <a:lnTo>
                  <a:pt x="2594765" y="3937816"/>
                </a:lnTo>
                <a:lnTo>
                  <a:pt x="2329294" y="4468758"/>
                </a:lnTo>
                <a:lnTo>
                  <a:pt x="1499101" y="4468758"/>
                </a:lnTo>
                <a:lnTo>
                  <a:pt x="1233631" y="3937816"/>
                </a:lnTo>
                <a:close/>
                <a:moveTo>
                  <a:pt x="2732727" y="2846438"/>
                </a:moveTo>
                <a:lnTo>
                  <a:pt x="3562920" y="2846438"/>
                </a:lnTo>
                <a:lnTo>
                  <a:pt x="3828391" y="3377381"/>
                </a:lnTo>
                <a:lnTo>
                  <a:pt x="3562920" y="3908323"/>
                </a:lnTo>
                <a:lnTo>
                  <a:pt x="2732727" y="3908323"/>
                </a:lnTo>
                <a:lnTo>
                  <a:pt x="2467256" y="3377381"/>
                </a:lnTo>
                <a:close/>
                <a:moveTo>
                  <a:pt x="265471" y="2835377"/>
                </a:moveTo>
                <a:lnTo>
                  <a:pt x="1095663" y="2835377"/>
                </a:lnTo>
                <a:lnTo>
                  <a:pt x="1361134" y="3366320"/>
                </a:lnTo>
                <a:lnTo>
                  <a:pt x="1095663" y="3897262"/>
                </a:lnTo>
                <a:lnTo>
                  <a:pt x="265471" y="3897262"/>
                </a:lnTo>
                <a:lnTo>
                  <a:pt x="0" y="3366320"/>
                </a:lnTo>
                <a:close/>
                <a:moveTo>
                  <a:pt x="1499100" y="2256503"/>
                </a:moveTo>
                <a:lnTo>
                  <a:pt x="2329293" y="2256503"/>
                </a:lnTo>
                <a:lnTo>
                  <a:pt x="2594764" y="2787446"/>
                </a:lnTo>
                <a:lnTo>
                  <a:pt x="2329293" y="3318388"/>
                </a:lnTo>
                <a:lnTo>
                  <a:pt x="1499100" y="3318388"/>
                </a:lnTo>
                <a:lnTo>
                  <a:pt x="1233629" y="2787446"/>
                </a:lnTo>
                <a:close/>
                <a:moveTo>
                  <a:pt x="3838848" y="2227006"/>
                </a:moveTo>
                <a:lnTo>
                  <a:pt x="4669041" y="2227006"/>
                </a:lnTo>
                <a:lnTo>
                  <a:pt x="4934512" y="2757949"/>
                </a:lnTo>
                <a:lnTo>
                  <a:pt x="4669041" y="3288891"/>
                </a:lnTo>
                <a:lnTo>
                  <a:pt x="3838848" y="3288891"/>
                </a:lnTo>
                <a:lnTo>
                  <a:pt x="3573377" y="2757949"/>
                </a:lnTo>
                <a:close/>
                <a:moveTo>
                  <a:pt x="265472" y="1725561"/>
                </a:moveTo>
                <a:lnTo>
                  <a:pt x="1095665" y="1725561"/>
                </a:lnTo>
                <a:lnTo>
                  <a:pt x="1361135" y="2256504"/>
                </a:lnTo>
                <a:lnTo>
                  <a:pt x="1095665" y="2787446"/>
                </a:lnTo>
                <a:lnTo>
                  <a:pt x="265472" y="2787446"/>
                </a:lnTo>
                <a:lnTo>
                  <a:pt x="1" y="2256504"/>
                </a:lnTo>
                <a:close/>
                <a:moveTo>
                  <a:pt x="2666358" y="1696063"/>
                </a:moveTo>
                <a:lnTo>
                  <a:pt x="3496551" y="1696063"/>
                </a:lnTo>
                <a:lnTo>
                  <a:pt x="3762022" y="2227006"/>
                </a:lnTo>
                <a:lnTo>
                  <a:pt x="3496551" y="2757948"/>
                </a:lnTo>
                <a:lnTo>
                  <a:pt x="2666358" y="2757948"/>
                </a:lnTo>
                <a:lnTo>
                  <a:pt x="2400887" y="2227006"/>
                </a:lnTo>
                <a:close/>
                <a:moveTo>
                  <a:pt x="5006106" y="1644446"/>
                </a:moveTo>
                <a:lnTo>
                  <a:pt x="5836299" y="1644446"/>
                </a:lnTo>
                <a:lnTo>
                  <a:pt x="6101770" y="2175389"/>
                </a:lnTo>
                <a:lnTo>
                  <a:pt x="5836299" y="2706331"/>
                </a:lnTo>
                <a:lnTo>
                  <a:pt x="5006106" y="2706331"/>
                </a:lnTo>
                <a:lnTo>
                  <a:pt x="4740635" y="2175389"/>
                </a:lnTo>
                <a:close/>
                <a:moveTo>
                  <a:pt x="1432730" y="1150373"/>
                </a:moveTo>
                <a:lnTo>
                  <a:pt x="2262923" y="1150373"/>
                </a:lnTo>
                <a:lnTo>
                  <a:pt x="2528394" y="1681316"/>
                </a:lnTo>
                <a:lnTo>
                  <a:pt x="2262923" y="2212258"/>
                </a:lnTo>
                <a:lnTo>
                  <a:pt x="1432730" y="2212258"/>
                </a:lnTo>
                <a:lnTo>
                  <a:pt x="1167259" y="1681316"/>
                </a:lnTo>
                <a:close/>
                <a:moveTo>
                  <a:pt x="3838848" y="1135623"/>
                </a:moveTo>
                <a:lnTo>
                  <a:pt x="4669041" y="1135623"/>
                </a:lnTo>
                <a:lnTo>
                  <a:pt x="4934512" y="1666566"/>
                </a:lnTo>
                <a:lnTo>
                  <a:pt x="4669041" y="2197508"/>
                </a:lnTo>
                <a:lnTo>
                  <a:pt x="3838848" y="2197508"/>
                </a:lnTo>
                <a:lnTo>
                  <a:pt x="3573377" y="1666566"/>
                </a:lnTo>
                <a:close/>
                <a:moveTo>
                  <a:pt x="2666357" y="545690"/>
                </a:moveTo>
                <a:lnTo>
                  <a:pt x="3496550" y="545690"/>
                </a:lnTo>
                <a:lnTo>
                  <a:pt x="3762021" y="1076633"/>
                </a:lnTo>
                <a:lnTo>
                  <a:pt x="3496550" y="1607575"/>
                </a:lnTo>
                <a:lnTo>
                  <a:pt x="2666357" y="1607575"/>
                </a:lnTo>
                <a:lnTo>
                  <a:pt x="2400886" y="1076633"/>
                </a:lnTo>
                <a:close/>
                <a:moveTo>
                  <a:pt x="265472" y="545690"/>
                </a:moveTo>
                <a:lnTo>
                  <a:pt x="1095665" y="545690"/>
                </a:lnTo>
                <a:lnTo>
                  <a:pt x="1361135" y="1076633"/>
                </a:lnTo>
                <a:lnTo>
                  <a:pt x="1095665" y="1607575"/>
                </a:lnTo>
                <a:lnTo>
                  <a:pt x="265472" y="1607575"/>
                </a:lnTo>
                <a:lnTo>
                  <a:pt x="1" y="1076633"/>
                </a:lnTo>
                <a:close/>
                <a:moveTo>
                  <a:pt x="1432729" y="0"/>
                </a:moveTo>
                <a:lnTo>
                  <a:pt x="2262922" y="0"/>
                </a:lnTo>
                <a:lnTo>
                  <a:pt x="2528393" y="530943"/>
                </a:lnTo>
                <a:lnTo>
                  <a:pt x="2262922" y="1061885"/>
                </a:lnTo>
                <a:lnTo>
                  <a:pt x="1432729" y="1061885"/>
                </a:lnTo>
                <a:lnTo>
                  <a:pt x="1167258" y="53094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F96B1A-AF68-45BF-0D3A-D9227FE4874D}"/>
              </a:ext>
            </a:extLst>
          </p:cNvPr>
          <p:cNvSpPr txBox="1"/>
          <p:nvPr/>
        </p:nvSpPr>
        <p:spPr>
          <a:xfrm>
            <a:off x="6858000" y="3059668"/>
            <a:ext cx="5191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To develop an intelligent travel recommendation system using Machine Learning and AI to predict traveler types and suggest personalized destinations and services.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F265D9-D5ED-F9D4-2A72-C1CF4A0800A5}"/>
              </a:ext>
            </a:extLst>
          </p:cNvPr>
          <p:cNvSpPr txBox="1"/>
          <p:nvPr/>
        </p:nvSpPr>
        <p:spPr>
          <a:xfrm>
            <a:off x="6681019" y="1985432"/>
            <a:ext cx="6105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5989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7D704-8C53-F976-EED6-6C705F1C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36843E-609A-BFB1-5C7F-428DFDDA0718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0AEFE2-ECFB-3900-8A30-195522958A24}"/>
              </a:ext>
            </a:extLst>
          </p:cNvPr>
          <p:cNvGrpSpPr/>
          <p:nvPr/>
        </p:nvGrpSpPr>
        <p:grpSpPr>
          <a:xfrm>
            <a:off x="200100" y="973394"/>
            <a:ext cx="11791800" cy="5672137"/>
            <a:chOff x="371401" y="0"/>
            <a:chExt cx="117918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56B648-1083-6FF1-A567-829B9EDE480F}"/>
                </a:ext>
              </a:extLst>
            </p:cNvPr>
            <p:cNvSpPr/>
            <p:nvPr/>
          </p:nvSpPr>
          <p:spPr>
            <a:xfrm>
              <a:off x="11044015" y="0"/>
              <a:ext cx="1119186" cy="6858000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Insights and Recommendations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E3A4B1-F707-3E60-A75C-B79E6F00BD48}"/>
                </a:ext>
              </a:extLst>
            </p:cNvPr>
            <p:cNvSpPr/>
            <p:nvPr/>
          </p:nvSpPr>
          <p:spPr>
            <a:xfrm>
              <a:off x="9860073" y="0"/>
              <a:ext cx="1119186" cy="6858000"/>
            </a:xfrm>
            <a:prstGeom prst="rect">
              <a:avLst/>
            </a:prstGeom>
            <a:solidFill>
              <a:srgbClr val="0070C0">
                <a:alpha val="54000"/>
              </a:srgb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Deployment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7C4C01-F201-8D26-4829-B2F61FEB56D4}"/>
                </a:ext>
              </a:extLst>
            </p:cNvPr>
            <p:cNvSpPr/>
            <p:nvPr/>
          </p:nvSpPr>
          <p:spPr>
            <a:xfrm>
              <a:off x="8676131" y="0"/>
              <a:ext cx="1119186" cy="6858000"/>
            </a:xfrm>
            <a:prstGeom prst="rect">
              <a:avLst/>
            </a:prstGeom>
            <a:solidFill>
              <a:srgbClr val="FFFF00">
                <a:alpha val="54000"/>
              </a:srgb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Model Selection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FF5E416-5633-B60E-04BE-28EF9B5033E4}"/>
                </a:ext>
              </a:extLst>
            </p:cNvPr>
            <p:cNvSpPr/>
            <p:nvPr/>
          </p:nvSpPr>
          <p:spPr>
            <a:xfrm>
              <a:off x="7492189" y="0"/>
              <a:ext cx="1119186" cy="6858000"/>
            </a:xfrm>
            <a:prstGeom prst="rect">
              <a:avLst/>
            </a:prstGeom>
            <a:solidFill>
              <a:schemeClr val="accent6">
                <a:lumMod val="75000"/>
                <a:alpha val="54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Hyperparameter Tuning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8B4895-2B71-7F4C-F507-1A3F1D24C6F3}"/>
                </a:ext>
              </a:extLst>
            </p:cNvPr>
            <p:cNvSpPr/>
            <p:nvPr/>
          </p:nvSpPr>
          <p:spPr>
            <a:xfrm>
              <a:off x="6308247" y="0"/>
              <a:ext cx="1119186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4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Model Evaluation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C043DC-4748-FF4F-6C14-4C35499DA9C9}"/>
                </a:ext>
              </a:extLst>
            </p:cNvPr>
            <p:cNvSpPr/>
            <p:nvPr/>
          </p:nvSpPr>
          <p:spPr>
            <a:xfrm>
              <a:off x="5124305" y="0"/>
              <a:ext cx="1119186" cy="6858000"/>
            </a:xfrm>
            <a:prstGeom prst="rect">
              <a:avLst/>
            </a:prstGeom>
            <a:solidFill>
              <a:srgbClr val="7030A0">
                <a:alpha val="54000"/>
              </a:srgb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Model Building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8D816E-DB01-EBE3-15FB-227F59EA4BFD}"/>
                </a:ext>
              </a:extLst>
            </p:cNvPr>
            <p:cNvSpPr/>
            <p:nvPr/>
          </p:nvSpPr>
          <p:spPr>
            <a:xfrm>
              <a:off x="3940363" y="0"/>
              <a:ext cx="1119186" cy="6858000"/>
            </a:xfrm>
            <a:prstGeom prst="rect">
              <a:avLst/>
            </a:prstGeom>
            <a:solidFill>
              <a:srgbClr val="FF00FF">
                <a:alpha val="53725"/>
              </a:srgb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Feature Engineering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561E73-E887-772D-EC59-42EE306127A4}"/>
                </a:ext>
              </a:extLst>
            </p:cNvPr>
            <p:cNvSpPr/>
            <p:nvPr/>
          </p:nvSpPr>
          <p:spPr>
            <a:xfrm>
              <a:off x="2739285" y="0"/>
              <a:ext cx="1119186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4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dirty="0"/>
                <a:t>EDA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5B704-C343-D2B7-7145-AC7DD9AF0823}"/>
                </a:ext>
              </a:extLst>
            </p:cNvPr>
            <p:cNvSpPr/>
            <p:nvPr/>
          </p:nvSpPr>
          <p:spPr>
            <a:xfrm>
              <a:off x="1555343" y="0"/>
              <a:ext cx="1119186" cy="6858000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Data Preprocessing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3190B4-8E3F-F9A2-317B-64DA221E55F2}"/>
                </a:ext>
              </a:extLst>
            </p:cNvPr>
            <p:cNvSpPr/>
            <p:nvPr/>
          </p:nvSpPr>
          <p:spPr>
            <a:xfrm>
              <a:off x="371401" y="0"/>
              <a:ext cx="1119186" cy="6858000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Data Collection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D4899A1-30CA-A23E-2EF7-18846C5540C9}"/>
              </a:ext>
            </a:extLst>
          </p:cNvPr>
          <p:cNvSpPr txBox="1"/>
          <p:nvPr/>
        </p:nvSpPr>
        <p:spPr>
          <a:xfrm>
            <a:off x="628650" y="973394"/>
            <a:ext cx="648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F49926-383A-67C7-FBE4-9F178408B0DD}"/>
              </a:ext>
            </a:extLst>
          </p:cNvPr>
          <p:cNvSpPr txBox="1"/>
          <p:nvPr/>
        </p:nvSpPr>
        <p:spPr>
          <a:xfrm>
            <a:off x="1851697" y="973394"/>
            <a:ext cx="544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0DC59B-0702-48C4-D152-DD7A670F9B72}"/>
              </a:ext>
            </a:extLst>
          </p:cNvPr>
          <p:cNvSpPr txBox="1"/>
          <p:nvPr/>
        </p:nvSpPr>
        <p:spPr>
          <a:xfrm>
            <a:off x="3100387" y="973394"/>
            <a:ext cx="51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2497F9-258E-027F-F964-C19DB3951ABC}"/>
              </a:ext>
            </a:extLst>
          </p:cNvPr>
          <p:cNvSpPr txBox="1"/>
          <p:nvPr/>
        </p:nvSpPr>
        <p:spPr>
          <a:xfrm>
            <a:off x="4267270" y="973395"/>
            <a:ext cx="687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A12F04-B0DE-1A11-986C-D41F0D225AC1}"/>
              </a:ext>
            </a:extLst>
          </p:cNvPr>
          <p:cNvSpPr txBox="1"/>
          <p:nvPr/>
        </p:nvSpPr>
        <p:spPr>
          <a:xfrm>
            <a:off x="5495001" y="973395"/>
            <a:ext cx="431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4A4E84-6232-80B7-46E6-827202239FD2}"/>
              </a:ext>
            </a:extLst>
          </p:cNvPr>
          <p:cNvSpPr txBox="1"/>
          <p:nvPr/>
        </p:nvSpPr>
        <p:spPr>
          <a:xfrm>
            <a:off x="6614186" y="973394"/>
            <a:ext cx="643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9C6F67-60D6-855C-C8F2-866C95965A6F}"/>
              </a:ext>
            </a:extLst>
          </p:cNvPr>
          <p:cNvSpPr txBox="1"/>
          <p:nvPr/>
        </p:nvSpPr>
        <p:spPr>
          <a:xfrm>
            <a:off x="7733372" y="973394"/>
            <a:ext cx="724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3BD394-4646-EA07-EC26-3CB5A2445CC0}"/>
              </a:ext>
            </a:extLst>
          </p:cNvPr>
          <p:cNvSpPr txBox="1"/>
          <p:nvPr/>
        </p:nvSpPr>
        <p:spPr>
          <a:xfrm>
            <a:off x="8852558" y="973395"/>
            <a:ext cx="70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2C5025-2CDF-0409-61F8-237C2F666D24}"/>
              </a:ext>
            </a:extLst>
          </p:cNvPr>
          <p:cNvSpPr txBox="1"/>
          <p:nvPr/>
        </p:nvSpPr>
        <p:spPr>
          <a:xfrm>
            <a:off x="10191239" y="973395"/>
            <a:ext cx="58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8CAFAD-CFF4-5100-2C9D-19E2D740201F}"/>
              </a:ext>
            </a:extLst>
          </p:cNvPr>
          <p:cNvSpPr txBox="1"/>
          <p:nvPr/>
        </p:nvSpPr>
        <p:spPr>
          <a:xfrm>
            <a:off x="11103941" y="973395"/>
            <a:ext cx="1059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10</a:t>
            </a:r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7B099-E432-9D42-948B-5AC087EE152C}"/>
              </a:ext>
            </a:extLst>
          </p:cNvPr>
          <p:cNvSpPr txBox="1"/>
          <p:nvPr/>
        </p:nvSpPr>
        <p:spPr>
          <a:xfrm>
            <a:off x="2593721" y="212469"/>
            <a:ext cx="729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OVERVIEW STEPS</a:t>
            </a:r>
          </a:p>
        </p:txBody>
      </p:sp>
    </p:spTree>
    <p:extLst>
      <p:ext uri="{BB962C8B-B14F-4D97-AF65-F5344CB8AC3E}">
        <p14:creationId xmlns:p14="http://schemas.microsoft.com/office/powerpoint/2010/main" val="223176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BBB75-87CA-6B85-172F-81F796816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E840C-3176-0371-F812-4FADC37811DA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8BEF5-86E1-8CF5-BC4C-4147C45FFFD9}"/>
              </a:ext>
            </a:extLst>
          </p:cNvPr>
          <p:cNvSpPr txBox="1"/>
          <p:nvPr/>
        </p:nvSpPr>
        <p:spPr>
          <a:xfrm>
            <a:off x="3439886" y="493486"/>
            <a:ext cx="563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CHOOSING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0951A-5AE9-F9CE-BA05-7E473EC8AAFC}"/>
              </a:ext>
            </a:extLst>
          </p:cNvPr>
          <p:cNvSpPr txBox="1"/>
          <p:nvPr/>
        </p:nvSpPr>
        <p:spPr>
          <a:xfrm>
            <a:off x="406402" y="1016705"/>
            <a:ext cx="117855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dataset for this project was </a:t>
            </a:r>
            <a:r>
              <a:rPr lang="en-US" sz="2000" b="1" dirty="0"/>
              <a:t>created using Python and ChatGPT</a:t>
            </a:r>
            <a:r>
              <a:rPr lang="en-US" sz="2000" dirty="0"/>
              <a:t> to simulate realistic traveler behavior and preferences.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/>
              <a:t>custom Python function</a:t>
            </a:r>
            <a:r>
              <a:rPr lang="en-US" sz="2000" dirty="0"/>
              <a:t> was designed to generate travel-related features such as </a:t>
            </a:r>
            <a:r>
              <a:rPr lang="en-US" sz="2000" b="1" dirty="0"/>
              <a:t>age, gender, budget, travel purpose, destination type, duration, and satisfaction score</a:t>
            </a:r>
            <a:r>
              <a:rPr lang="en-US" sz="2000" dirty="0"/>
              <a:t>.</a:t>
            </a:r>
          </a:p>
          <a:p>
            <a:r>
              <a:rPr lang="en-US" sz="2000" dirty="0"/>
              <a:t>A </a:t>
            </a:r>
            <a:r>
              <a:rPr lang="en-US" sz="2000" b="1" dirty="0"/>
              <a:t>dictionary mapping</a:t>
            </a:r>
            <a:r>
              <a:rPr lang="en-US" sz="2000" dirty="0"/>
              <a:t> was defined to link traveler characteristics — for example, travel purpose, season, and companions — to likely travel categories such as </a:t>
            </a:r>
            <a:r>
              <a:rPr lang="en-US" sz="2000" i="1" dirty="0"/>
              <a:t>Solo</a:t>
            </a:r>
            <a:r>
              <a:rPr lang="en-US" sz="2000" dirty="0"/>
              <a:t>, </a:t>
            </a:r>
            <a:r>
              <a:rPr lang="en-US" sz="2000" i="1" dirty="0" err="1"/>
              <a:t>Couple</a:t>
            </a:r>
            <a:r>
              <a:rPr lang="en-US" sz="2000" dirty="0" err="1"/>
              <a:t>,family</a:t>
            </a:r>
            <a:r>
              <a:rPr lang="en-US" sz="2000" dirty="0"/>
              <a:t> or </a:t>
            </a:r>
            <a:r>
              <a:rPr lang="en-US" sz="2000" i="1" dirty="0"/>
              <a:t>Friends</a:t>
            </a:r>
            <a:r>
              <a:rPr lang="en-US" sz="2000" dirty="0"/>
              <a:t>.</a:t>
            </a:r>
          </a:p>
          <a:p>
            <a:r>
              <a:rPr lang="en-US" sz="2000" dirty="0"/>
              <a:t>Using </a:t>
            </a:r>
            <a:r>
              <a:rPr lang="en-US" sz="2000" b="1" dirty="0"/>
              <a:t>loops and random sampling</a:t>
            </a:r>
            <a:r>
              <a:rPr lang="en-US" sz="2000" dirty="0"/>
              <a:t>, multiple synthetic yet realistic data points were created to ensure a diverse representation of travelers across different profiles.</a:t>
            </a:r>
            <a:br>
              <a:rPr lang="en-US" sz="2000" dirty="0"/>
            </a:br>
            <a:r>
              <a:rPr lang="en-US" sz="2000" dirty="0"/>
              <a:t>The generated records were stored in a list, converted into a </a:t>
            </a:r>
            <a:r>
              <a:rPr lang="en-US" sz="2000" b="1" dirty="0"/>
              <a:t>Pandas </a:t>
            </a:r>
            <a:r>
              <a:rPr lang="en-US" sz="2000" b="1" dirty="0" err="1"/>
              <a:t>DataFrame</a:t>
            </a:r>
            <a:r>
              <a:rPr lang="en-US" sz="2000" dirty="0"/>
              <a:t>, and then exported as a CSV file (SmartVoyage_AI.csv) for model development.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31DE1-17DC-B5E5-CD11-E5ECDB14520D}"/>
              </a:ext>
            </a:extLst>
          </p:cNvPr>
          <p:cNvSpPr txBox="1"/>
          <p:nvPr/>
        </p:nvSpPr>
        <p:spPr>
          <a:xfrm>
            <a:off x="406402" y="4177353"/>
            <a:ext cx="11422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Brief description: The </a:t>
            </a:r>
            <a:r>
              <a:rPr lang="en-IN" sz="2400" b="1" dirty="0" err="1"/>
              <a:t>SmartVoyage</a:t>
            </a:r>
            <a:r>
              <a:rPr lang="en-IN" sz="2400" b="1" dirty="0"/>
              <a:t> AI dataset</a:t>
            </a:r>
            <a:r>
              <a:rPr lang="en-IN" sz="2400" dirty="0"/>
              <a:t> contains simulated but realistic samples for building an </a:t>
            </a:r>
            <a:r>
              <a:rPr lang="en-IN" sz="2400" b="1" dirty="0"/>
              <a:t>AI-based travel recommendation system</a:t>
            </a:r>
            <a:r>
              <a:rPr lang="en-IN" sz="2400" dirty="0"/>
              <a:t>.</a:t>
            </a:r>
            <a:br>
              <a:rPr lang="en-IN" sz="2400" dirty="0"/>
            </a:br>
            <a:r>
              <a:rPr lang="en-IN" sz="2400" dirty="0"/>
              <a:t>Each record represents a unique </a:t>
            </a:r>
            <a:r>
              <a:rPr lang="en-IN" sz="2000" dirty="0" err="1"/>
              <a:t>traveler</a:t>
            </a:r>
            <a:r>
              <a:rPr lang="en-IN" sz="2400" dirty="0"/>
              <a:t> </a:t>
            </a:r>
            <a:r>
              <a:rPr lang="en-IN" dirty="0"/>
              <a:t>profile</a:t>
            </a:r>
            <a:r>
              <a:rPr lang="en-IN" sz="2400" dirty="0"/>
              <a:t> containing demographic, </a:t>
            </a:r>
            <a:r>
              <a:rPr lang="en-IN" sz="2400" dirty="0" err="1"/>
              <a:t>behavioral</a:t>
            </a:r>
            <a:r>
              <a:rPr lang="en-IN" sz="2400" dirty="0"/>
              <a:t>, and trip-related details.</a:t>
            </a:r>
            <a:br>
              <a:rPr lang="en-IN" sz="2400" dirty="0"/>
            </a:br>
            <a:r>
              <a:rPr lang="en-IN" sz="2400" dirty="0"/>
              <a:t>This structured dataset allows effective model training to classify </a:t>
            </a:r>
            <a:r>
              <a:rPr lang="en-IN" sz="2400" b="1" dirty="0"/>
              <a:t>Traveler Types</a:t>
            </a:r>
            <a:r>
              <a:rPr lang="en-IN" sz="2400" dirty="0"/>
              <a:t> and provide </a:t>
            </a:r>
            <a:r>
              <a:rPr lang="en-IN" sz="2400" b="1" dirty="0"/>
              <a:t>personalized travel recommendations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05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B29A5-E751-DD68-73C7-7E4032175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FB079-F276-77A5-452D-428749033F1B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961E5C-A986-8D4A-42AF-1B00AEBF10D2}"/>
              </a:ext>
            </a:extLst>
          </p:cNvPr>
          <p:cNvSpPr/>
          <p:nvPr/>
        </p:nvSpPr>
        <p:spPr>
          <a:xfrm rot="10800000">
            <a:off x="5544458" y="-174171"/>
            <a:ext cx="6894284" cy="6947869"/>
          </a:xfrm>
          <a:custGeom>
            <a:avLst/>
            <a:gdLst>
              <a:gd name="connsiteX0" fmla="*/ 3431319 w 6799943"/>
              <a:gd name="connsiteY0" fmla="*/ 4033282 h 7953833"/>
              <a:gd name="connsiteX1" fmla="*/ 0 w 6799943"/>
              <a:gd name="connsiteY1" fmla="*/ 0 h 7953833"/>
              <a:gd name="connsiteX2" fmla="*/ 6799943 w 6799943"/>
              <a:gd name="connsiteY2" fmla="*/ 0 h 7953833"/>
              <a:gd name="connsiteX3" fmla="*/ 6799943 w 6799943"/>
              <a:gd name="connsiteY3" fmla="*/ 7663544 h 7953833"/>
              <a:gd name="connsiteX4" fmla="*/ 740227 w 6799943"/>
              <a:gd name="connsiteY4" fmla="*/ 7663544 h 7953833"/>
              <a:gd name="connsiteX5" fmla="*/ 3742150 w 6799943"/>
              <a:gd name="connsiteY5" fmla="*/ 4033283 h 7953833"/>
              <a:gd name="connsiteX6" fmla="*/ 275769 w 6799943"/>
              <a:gd name="connsiteY6" fmla="*/ 7953833 h 7953833"/>
              <a:gd name="connsiteX7" fmla="*/ 275769 w 6799943"/>
              <a:gd name="connsiteY7" fmla="*/ 747486 h 7953833"/>
              <a:gd name="connsiteX8" fmla="*/ 3193138 w 6799943"/>
              <a:gd name="connsiteY8" fmla="*/ 4317438 h 795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9943" h="7953833">
                <a:moveTo>
                  <a:pt x="3431319" y="4033282"/>
                </a:moveTo>
                <a:lnTo>
                  <a:pt x="0" y="0"/>
                </a:lnTo>
                <a:lnTo>
                  <a:pt x="6799943" y="0"/>
                </a:lnTo>
                <a:close/>
                <a:moveTo>
                  <a:pt x="6799943" y="7663544"/>
                </a:moveTo>
                <a:lnTo>
                  <a:pt x="740227" y="7663544"/>
                </a:lnTo>
                <a:lnTo>
                  <a:pt x="3742150" y="4033283"/>
                </a:lnTo>
                <a:close/>
                <a:moveTo>
                  <a:pt x="275769" y="7953833"/>
                </a:moveTo>
                <a:lnTo>
                  <a:pt x="275769" y="747486"/>
                </a:lnTo>
                <a:lnTo>
                  <a:pt x="3193138" y="4317438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65CD1B-2974-E408-275F-C7F845207E26}"/>
              </a:ext>
            </a:extLst>
          </p:cNvPr>
          <p:cNvSpPr/>
          <p:nvPr/>
        </p:nvSpPr>
        <p:spPr>
          <a:xfrm>
            <a:off x="246743" y="426483"/>
            <a:ext cx="3773713" cy="6347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B0FA4F-71FA-61E9-D684-B6237E81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6332"/>
              </p:ext>
            </p:extLst>
          </p:nvPr>
        </p:nvGraphicFramePr>
        <p:xfrm>
          <a:off x="711200" y="624114"/>
          <a:ext cx="2960914" cy="522515"/>
        </p:xfrm>
        <a:graphic>
          <a:graphicData uri="http://schemas.openxmlformats.org/drawingml/2006/table">
            <a:tbl>
              <a:tblPr/>
              <a:tblGrid>
                <a:gridCol w="2960914">
                  <a:extLst>
                    <a:ext uri="{9D8B030D-6E8A-4147-A177-3AD203B41FA5}">
                      <a16:colId xmlns:a16="http://schemas.microsoft.com/office/drawing/2014/main" val="4125213862"/>
                    </a:ext>
                  </a:extLst>
                </a:gridCol>
              </a:tblGrid>
              <a:tr h="5225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Features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89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500E923-8DE4-56E2-6ECC-DC8DCF6C9812}"/>
              </a:ext>
            </a:extLst>
          </p:cNvPr>
          <p:cNvSpPr txBox="1"/>
          <p:nvPr/>
        </p:nvSpPr>
        <p:spPr>
          <a:xfrm>
            <a:off x="711200" y="1344261"/>
            <a:ext cx="2960913" cy="525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1.Budget</a:t>
            </a:r>
          </a:p>
          <a:p>
            <a:r>
              <a:rPr lang="en-IN" dirty="0"/>
              <a:t>2.Duration_Days</a:t>
            </a:r>
          </a:p>
          <a:p>
            <a:r>
              <a:rPr lang="en-IN" dirty="0"/>
              <a:t>3.Group_size</a:t>
            </a:r>
          </a:p>
          <a:p>
            <a:r>
              <a:rPr lang="en-IN" dirty="0"/>
              <a:t>4.Activity intensity</a:t>
            </a:r>
          </a:p>
          <a:p>
            <a:r>
              <a:rPr lang="en-IN" dirty="0"/>
              <a:t>5.Cultural engagement</a:t>
            </a:r>
          </a:p>
          <a:p>
            <a:r>
              <a:rPr lang="en-IN" dirty="0"/>
              <a:t>6.Relaxation Level</a:t>
            </a:r>
          </a:p>
          <a:p>
            <a:r>
              <a:rPr lang="en-IN" dirty="0"/>
              <a:t>7.Kids_Count</a:t>
            </a:r>
          </a:p>
          <a:p>
            <a:r>
              <a:rPr lang="en-IN" dirty="0"/>
              <a:t>8.Travel_Frequency</a:t>
            </a:r>
          </a:p>
          <a:p>
            <a:r>
              <a:rPr lang="en-IN" dirty="0"/>
              <a:t>9.Age Group</a:t>
            </a:r>
          </a:p>
          <a:p>
            <a:r>
              <a:rPr lang="en-IN" dirty="0"/>
              <a:t>10.Season</a:t>
            </a:r>
          </a:p>
          <a:p>
            <a:r>
              <a:rPr lang="en-IN" dirty="0"/>
              <a:t>11.Preferred Activity</a:t>
            </a:r>
          </a:p>
          <a:p>
            <a:r>
              <a:rPr lang="en-IN" dirty="0"/>
              <a:t>12.Second Activity</a:t>
            </a:r>
          </a:p>
          <a:p>
            <a:r>
              <a:rPr lang="en-IN" dirty="0"/>
              <a:t>13.</a:t>
            </a:r>
            <a:r>
              <a:rPr lang="en-IN" b="1" dirty="0"/>
              <a:t> </a:t>
            </a:r>
            <a:r>
              <a:rPr lang="en-IN" dirty="0"/>
              <a:t>Accommodation  Type</a:t>
            </a:r>
          </a:p>
          <a:p>
            <a:r>
              <a:rPr lang="en-IN" dirty="0"/>
              <a:t>14.Transport Mode</a:t>
            </a:r>
          </a:p>
          <a:p>
            <a:r>
              <a:rPr lang="en-IN" dirty="0"/>
              <a:t>15.Food preference</a:t>
            </a:r>
          </a:p>
          <a:p>
            <a:r>
              <a:rPr lang="en-IN" dirty="0"/>
              <a:t>16.Destination Region</a:t>
            </a:r>
          </a:p>
          <a:p>
            <a:r>
              <a:rPr lang="en-IN" dirty="0"/>
              <a:t>17.Destination Type</a:t>
            </a:r>
          </a:p>
          <a:p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08201-167F-B407-10C2-726FF114E55C}"/>
              </a:ext>
            </a:extLst>
          </p:cNvPr>
          <p:cNvSpPr/>
          <p:nvPr/>
        </p:nvSpPr>
        <p:spPr>
          <a:xfrm>
            <a:off x="4267198" y="914400"/>
            <a:ext cx="2104573" cy="18723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A098E9-1090-D6DD-FA75-4BECBF378625}"/>
              </a:ext>
            </a:extLst>
          </p:cNvPr>
          <p:cNvSpPr txBox="1"/>
          <p:nvPr/>
        </p:nvSpPr>
        <p:spPr>
          <a:xfrm>
            <a:off x="4666346" y="1872343"/>
            <a:ext cx="170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Traveler 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D8BA8B-839B-736C-2E2E-B587F16F5743}"/>
              </a:ext>
            </a:extLst>
          </p:cNvPr>
          <p:cNvSpPr txBox="1"/>
          <p:nvPr/>
        </p:nvSpPr>
        <p:spPr>
          <a:xfrm>
            <a:off x="4666347" y="914399"/>
            <a:ext cx="170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43361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F4630-20E9-AFA9-8463-D9D1A67E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E6CB80-2C98-F437-83C6-A1ABB1240C9F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2437C-E57A-A4A3-14D8-C8606C90B61C}"/>
              </a:ext>
            </a:extLst>
          </p:cNvPr>
          <p:cNvSpPr txBox="1"/>
          <p:nvPr/>
        </p:nvSpPr>
        <p:spPr>
          <a:xfrm>
            <a:off x="2032001" y="537029"/>
            <a:ext cx="7779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Understanding 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5C757-3037-E0ED-FBA5-6FF53345048F}"/>
              </a:ext>
            </a:extLst>
          </p:cNvPr>
          <p:cNvSpPr txBox="1"/>
          <p:nvPr/>
        </p:nvSpPr>
        <p:spPr>
          <a:xfrm>
            <a:off x="449943" y="1436913"/>
            <a:ext cx="11742056" cy="5762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🌍 Context</a:t>
            </a:r>
          </a:p>
          <a:p>
            <a:r>
              <a:rPr lang="en-US" dirty="0"/>
              <a:t>In today’s fast-growing travel industry, people seek </a:t>
            </a:r>
            <a:r>
              <a:rPr lang="en-US" b="1" dirty="0"/>
              <a:t>personalized travel experiences</a:t>
            </a:r>
            <a:r>
              <a:rPr lang="en-US" dirty="0"/>
              <a:t> rather than generic packages.</a:t>
            </a:r>
            <a:br>
              <a:rPr lang="en-US" dirty="0"/>
            </a:br>
            <a:r>
              <a:rPr lang="en-US" dirty="0"/>
              <a:t>However, most travel recommendation systems focus on destinations or prices alone — they fail to consider </a:t>
            </a:r>
            <a:r>
              <a:rPr lang="en-US" b="1" dirty="0"/>
              <a:t>individual traveler profiles</a:t>
            </a:r>
            <a:r>
              <a:rPr lang="en-US" dirty="0"/>
              <a:t>, such as </a:t>
            </a:r>
            <a:r>
              <a:rPr lang="en-US" b="1" dirty="0"/>
              <a:t>age, group size, budget, interests, and purpose</a:t>
            </a:r>
            <a:r>
              <a:rPr lang="en-US" dirty="0"/>
              <a:t>.</a:t>
            </a:r>
          </a:p>
          <a:p>
            <a:r>
              <a:rPr lang="en-US" dirty="0"/>
              <a:t>This creates a gap between </a:t>
            </a:r>
            <a:r>
              <a:rPr lang="en-US" b="1" dirty="0"/>
              <a:t>what travelers want</a:t>
            </a:r>
            <a:r>
              <a:rPr lang="en-US" dirty="0"/>
              <a:t> and </a:t>
            </a:r>
            <a:r>
              <a:rPr lang="en-US" b="1" dirty="0"/>
              <a:t>what travel services offer</a:t>
            </a:r>
          </a:p>
          <a:p>
            <a:endParaRPr lang="en-US" b="1" dirty="0"/>
          </a:p>
          <a:p>
            <a:r>
              <a:rPr lang="en-US" b="1" dirty="0"/>
              <a:t>💡 Problem Definition</a:t>
            </a:r>
          </a:p>
          <a:p>
            <a:r>
              <a:rPr lang="en-US" dirty="0"/>
              <a:t>To develop an </a:t>
            </a:r>
            <a:r>
              <a:rPr lang="en-US" b="1" dirty="0"/>
              <a:t>AI-powered Travel Concierge System</a:t>
            </a:r>
            <a:r>
              <a:rPr lang="en-US" dirty="0"/>
              <a:t> that can analyze diverse traveler attributes — such as budget, duration, travel preferences, age group, and activities — and accurately </a:t>
            </a:r>
            <a:r>
              <a:rPr lang="en-US" b="1" dirty="0"/>
              <a:t>classify traveler types</a:t>
            </a:r>
            <a:r>
              <a:rPr lang="en-US" dirty="0"/>
              <a:t>.</a:t>
            </a:r>
          </a:p>
          <a:p>
            <a:r>
              <a:rPr lang="en-US" dirty="0"/>
              <a:t>Based on the classification, the system will generate </a:t>
            </a:r>
            <a:r>
              <a:rPr lang="en-US" b="1" dirty="0"/>
              <a:t>personalized travel recommendations</a:t>
            </a:r>
            <a:r>
              <a:rPr lang="en-US" dirty="0"/>
              <a:t>, helping users discover destinations, activities, and experiences that best match their travel style.</a:t>
            </a:r>
          </a:p>
          <a:p>
            <a:endParaRPr lang="en-US" dirty="0"/>
          </a:p>
          <a:p>
            <a:r>
              <a:rPr lang="en-US" b="1" dirty="0"/>
              <a:t>⚙️ Core Problem</a:t>
            </a:r>
          </a:p>
          <a:p>
            <a:r>
              <a:rPr lang="en-US" dirty="0"/>
              <a:t>Lack of </a:t>
            </a:r>
            <a:r>
              <a:rPr lang="en-US" b="1" dirty="0"/>
              <a:t>intelligent, data-driven travel recommendation systems</a:t>
            </a:r>
            <a:r>
              <a:rPr lang="en-US" dirty="0"/>
              <a:t>.</a:t>
            </a:r>
          </a:p>
          <a:p>
            <a:r>
              <a:rPr lang="en-US" dirty="0"/>
              <a:t>Difficulty in matching traveler preferences with suitable experiences.</a:t>
            </a:r>
          </a:p>
          <a:p>
            <a:r>
              <a:rPr lang="en-US" dirty="0"/>
              <a:t>Inefficiency in handling </a:t>
            </a:r>
            <a:r>
              <a:rPr lang="en-US" b="1" dirty="0"/>
              <a:t>diverse traveler profiles</a:t>
            </a:r>
            <a:r>
              <a:rPr lang="en-US" dirty="0"/>
              <a:t> at scale.</a:t>
            </a:r>
          </a:p>
          <a:p>
            <a:r>
              <a:rPr lang="en-US" dirty="0"/>
              <a:t>Need for a system that adapts to user patterns and preferences using AI.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2057BD-7655-27DB-3A42-799DED03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E010B8-F750-DDEC-AC7A-49320B0F9F8E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D83C3-FA1F-3C41-A7A1-E5D9C0C0FCB8}"/>
              </a:ext>
            </a:extLst>
          </p:cNvPr>
          <p:cNvSpPr txBox="1"/>
          <p:nvPr/>
        </p:nvSpPr>
        <p:spPr>
          <a:xfrm>
            <a:off x="1814286" y="653143"/>
            <a:ext cx="776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Importing required 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C511B-A6E7-1F9D-6157-F73301C5F6F1}"/>
              </a:ext>
            </a:extLst>
          </p:cNvPr>
          <p:cNvSpPr txBox="1"/>
          <p:nvPr/>
        </p:nvSpPr>
        <p:spPr>
          <a:xfrm>
            <a:off x="6313714" y="2438399"/>
            <a:ext cx="5399316" cy="281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Before building and executing the machine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learning model, it is essential to import the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necessary libraries. These libraries provide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pre-built functions and tools for data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manipulation, visualization, preprocessing,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and model development.</a:t>
            </a:r>
            <a:endParaRPr lang="en-US" sz="2000" spc="500" dirty="0">
              <a:latin typeface="Felix Titling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78834-6893-3568-301F-C3203CE7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6" y="1857829"/>
            <a:ext cx="5498224" cy="4573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91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7030A0">
                <a:alpha val="67000"/>
              </a:srgbClr>
            </a:gs>
            <a:gs pos="96000">
              <a:srgbClr val="7030A0"/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D6E34-A54B-7D60-28D0-B40B91A3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866745-6CCF-3950-FD45-3EE91A152B4B}"/>
              </a:ext>
            </a:extLst>
          </p:cNvPr>
          <p:cNvSpPr txBox="1"/>
          <p:nvPr/>
        </p:nvSpPr>
        <p:spPr>
          <a:xfrm>
            <a:off x="1" y="6062185"/>
            <a:ext cx="1019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1B14-0AB2-802C-24F6-4FE780889B5D}"/>
              </a:ext>
            </a:extLst>
          </p:cNvPr>
          <p:cNvSpPr txBox="1"/>
          <p:nvPr/>
        </p:nvSpPr>
        <p:spPr>
          <a:xfrm rot="10800000" flipV="1">
            <a:off x="2391508" y="169195"/>
            <a:ext cx="7209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Arial Black" panose="020B0A04020102020204" pitchFamily="34" charset="0"/>
              </a:rPr>
              <a:t>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31DA9-FB25-EFDF-DA16-E935E3E1E606}"/>
              </a:ext>
            </a:extLst>
          </p:cNvPr>
          <p:cNvSpPr txBox="1"/>
          <p:nvPr/>
        </p:nvSpPr>
        <p:spPr>
          <a:xfrm>
            <a:off x="1482968" y="1441937"/>
            <a:ext cx="10369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Checked for </a:t>
            </a:r>
            <a:r>
              <a:rPr lang="en-US" sz="2800" b="1" dirty="0"/>
              <a:t>missing</a:t>
            </a:r>
            <a:r>
              <a:rPr lang="en-US" sz="2800" dirty="0"/>
              <a:t>, </a:t>
            </a:r>
            <a:r>
              <a:rPr lang="en-US" sz="2800" b="1" dirty="0"/>
              <a:t>duplicate</a:t>
            </a:r>
            <a:r>
              <a:rPr lang="en-US" sz="2800" dirty="0"/>
              <a:t>, and </a:t>
            </a:r>
            <a:r>
              <a:rPr lang="en-US" sz="2800" b="1" dirty="0"/>
              <a:t>inconsistent values</a:t>
            </a:r>
            <a:r>
              <a:rPr lang="en-US" sz="2800" dirty="0"/>
              <a:t> in the dataset.</a:t>
            </a:r>
          </a:p>
          <a:p>
            <a:pPr marL="342900" indent="-342900">
              <a:buAutoNum type="arabicPeriod"/>
            </a:pPr>
            <a:r>
              <a:rPr lang="en-US" sz="2800" dirty="0"/>
              <a:t>Outlier Treatment : Removed outliers and plotted boxplot after outlier </a:t>
            </a:r>
            <a:r>
              <a:rPr lang="en-US" sz="2800" dirty="0" err="1"/>
              <a:t>remova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Used </a:t>
            </a:r>
            <a:r>
              <a:rPr lang="en-US" sz="2800" b="1" dirty="0"/>
              <a:t>Label Encoding</a:t>
            </a:r>
            <a:r>
              <a:rPr lang="en-US" sz="2800" dirty="0"/>
              <a:t> to convert categorical text data (e.g., </a:t>
            </a:r>
            <a:r>
              <a:rPr lang="en-US" sz="2800" i="1" dirty="0"/>
              <a:t>Gender</a:t>
            </a:r>
            <a:r>
              <a:rPr lang="en-US" sz="2800" dirty="0"/>
              <a:t>, </a:t>
            </a:r>
            <a:r>
              <a:rPr lang="en-US" sz="2800" i="1" dirty="0"/>
              <a:t>Season</a:t>
            </a:r>
            <a:r>
              <a:rPr lang="en-US" sz="2800" dirty="0"/>
              <a:t>, </a:t>
            </a:r>
            <a:r>
              <a:rPr lang="en-US" sz="2800" i="1" dirty="0" err="1"/>
              <a:t>Destination_Type</a:t>
            </a:r>
            <a:r>
              <a:rPr lang="en-US" sz="2800" dirty="0"/>
              <a:t>) into numerical form.</a:t>
            </a:r>
          </a:p>
          <a:p>
            <a:pPr marL="342900" indent="-342900">
              <a:buAutoNum type="arabicPeriod"/>
            </a:pPr>
            <a:r>
              <a:rPr lang="en-US" sz="2800" dirty="0"/>
              <a:t>Applied </a:t>
            </a:r>
            <a:r>
              <a:rPr lang="en-US" sz="2800" b="1" dirty="0" err="1"/>
              <a:t>MinMaxScaler</a:t>
            </a:r>
            <a:r>
              <a:rPr lang="en-US" sz="2800" dirty="0"/>
              <a:t> to bring all numeric features to a uniform range (0–1).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478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2062</Words>
  <Application>Microsoft Office PowerPoint</Application>
  <PresentationFormat>Widescreen</PresentationFormat>
  <Paragraphs>198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Agency FB</vt:lpstr>
      <vt:lpstr>Aptos</vt:lpstr>
      <vt:lpstr>Arial</vt:lpstr>
      <vt:lpstr>Arial Black</vt:lpstr>
      <vt:lpstr>Calibri</vt:lpstr>
      <vt:lpstr>Calibri Light</vt:lpstr>
      <vt:lpstr>Felix Titling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Presented by        Akshaya P 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pt</dc:creator>
  <cp:lastModifiedBy>akshaya pt</cp:lastModifiedBy>
  <cp:revision>8</cp:revision>
  <dcterms:created xsi:type="dcterms:W3CDTF">2025-11-02T13:06:00Z</dcterms:created>
  <dcterms:modified xsi:type="dcterms:W3CDTF">2025-11-07T07:52:27Z</dcterms:modified>
</cp:coreProperties>
</file>